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6" r:id="rId2"/>
    <p:sldMasterId id="2147483681" r:id="rId3"/>
  </p:sldMasterIdLst>
  <p:notesMasterIdLst>
    <p:notesMasterId r:id="rId47"/>
  </p:notesMasterIdLst>
  <p:handoutMasterIdLst>
    <p:handoutMasterId r:id="rId48"/>
  </p:handoutMasterIdLst>
  <p:sldIdLst>
    <p:sldId id="876" r:id="rId4"/>
    <p:sldId id="884" r:id="rId5"/>
    <p:sldId id="885" r:id="rId6"/>
    <p:sldId id="848" r:id="rId7"/>
    <p:sldId id="854" r:id="rId8"/>
    <p:sldId id="860" r:id="rId9"/>
    <p:sldId id="880" r:id="rId10"/>
    <p:sldId id="881" r:id="rId11"/>
    <p:sldId id="882" r:id="rId12"/>
    <p:sldId id="851" r:id="rId13"/>
    <p:sldId id="805" r:id="rId14"/>
    <p:sldId id="863" r:id="rId15"/>
    <p:sldId id="886" r:id="rId16"/>
    <p:sldId id="887" r:id="rId17"/>
    <p:sldId id="889" r:id="rId18"/>
    <p:sldId id="890" r:id="rId19"/>
    <p:sldId id="852" r:id="rId20"/>
    <p:sldId id="883" r:id="rId21"/>
    <p:sldId id="827" r:id="rId22"/>
    <p:sldId id="809" r:id="rId23"/>
    <p:sldId id="816" r:id="rId24"/>
    <p:sldId id="831" r:id="rId25"/>
    <p:sldId id="828" r:id="rId26"/>
    <p:sldId id="832" r:id="rId27"/>
    <p:sldId id="839" r:id="rId28"/>
    <p:sldId id="865" r:id="rId29"/>
    <p:sldId id="833" r:id="rId30"/>
    <p:sldId id="837" r:id="rId31"/>
    <p:sldId id="840" r:id="rId32"/>
    <p:sldId id="820" r:id="rId33"/>
    <p:sldId id="891" r:id="rId34"/>
    <p:sldId id="892" r:id="rId35"/>
    <p:sldId id="842" r:id="rId36"/>
    <p:sldId id="843" r:id="rId37"/>
    <p:sldId id="841" r:id="rId38"/>
    <p:sldId id="870" r:id="rId39"/>
    <p:sldId id="844" r:id="rId40"/>
    <p:sldId id="818" r:id="rId41"/>
    <p:sldId id="823" r:id="rId42"/>
    <p:sldId id="871" r:id="rId43"/>
    <p:sldId id="814" r:id="rId44"/>
    <p:sldId id="900" r:id="rId45"/>
    <p:sldId id="899"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D638"/>
    <a:srgbClr val="FF86D9"/>
    <a:srgbClr val="2BB8B8"/>
    <a:srgbClr val="21509B"/>
    <a:srgbClr val="FAA7F9"/>
    <a:srgbClr val="C63CB3"/>
    <a:srgbClr val="2344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7834" autoAdjust="0"/>
    <p:restoredTop sz="95025" autoAdjust="0"/>
  </p:normalViewPr>
  <p:slideViewPr>
    <p:cSldViewPr snapToObjects="1">
      <p:cViewPr>
        <p:scale>
          <a:sx n="100" d="100"/>
          <a:sy n="100" d="100"/>
        </p:scale>
        <p:origin x="-1068" y="-72"/>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6C3036-AD9B-144C-ACAD-FB0DE950C33E}" type="datetimeFigureOut">
              <a:rPr lang="en-US" smtClean="0"/>
              <a:pPr/>
              <a:t>6/5/2012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3773436-DBA5-0D47-B7C2-146F237051A9}" type="slidenum">
              <a:rPr lang="en-US" smtClean="0"/>
              <a:pPr/>
              <a:t>‹#›</a:t>
            </a:fld>
            <a:endParaRPr lang="en-US"/>
          </a:p>
        </p:txBody>
      </p:sp>
    </p:spTree>
    <p:extLst>
      <p:ext uri="{BB962C8B-B14F-4D97-AF65-F5344CB8AC3E}">
        <p14:creationId xmlns:p14="http://schemas.microsoft.com/office/powerpoint/2010/main" val="615000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46E46F-E129-E747-915B-311BC4229C20}" type="datetimeFigureOut">
              <a:rPr lang="en-US" smtClean="0"/>
              <a:pPr/>
              <a:t>6/5/2012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h-TH" smtClean="0"/>
              <a:t>Click to edit Master text styles</a:t>
            </a:r>
          </a:p>
          <a:p>
            <a:pPr lvl="1"/>
            <a:r>
              <a:rPr lang="th-TH" smtClean="0"/>
              <a:t>Second level</a:t>
            </a:r>
          </a:p>
          <a:p>
            <a:pPr lvl="2"/>
            <a:r>
              <a:rPr lang="th-TH" smtClean="0"/>
              <a:t>Third level</a:t>
            </a:r>
          </a:p>
          <a:p>
            <a:pPr lvl="3"/>
            <a:r>
              <a:rPr lang="th-TH" smtClean="0"/>
              <a:t>Fourth level</a:t>
            </a:r>
          </a:p>
          <a:p>
            <a:pPr lvl="4"/>
            <a:r>
              <a:rPr lang="th-TH"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338A80-A046-7647-9CDD-5C799194CE07}" type="slidenum">
              <a:rPr lang="en-US" smtClean="0"/>
              <a:pPr/>
              <a:t>‹#›</a:t>
            </a:fld>
            <a:endParaRPr lang="en-US"/>
          </a:p>
        </p:txBody>
      </p:sp>
    </p:spTree>
    <p:extLst>
      <p:ext uri="{BB962C8B-B14F-4D97-AF65-F5344CB8AC3E}">
        <p14:creationId xmlns:p14="http://schemas.microsoft.com/office/powerpoint/2010/main" val="17124333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task doctors are asked to do in many situations:  For example Imagine that this</a:t>
            </a:r>
            <a:r>
              <a:rPr lang="en-US" baseline="0" dirty="0" smtClean="0"/>
              <a:t> is what the patient told me he was taking last month… but today he is telling you he is taking this</a:t>
            </a:r>
            <a:endParaRPr lang="en-US" dirty="0"/>
          </a:p>
        </p:txBody>
      </p:sp>
      <p:sp>
        <p:nvSpPr>
          <p:cNvPr id="4" name="Slide Number Placeholder 3"/>
          <p:cNvSpPr>
            <a:spLocks noGrp="1"/>
          </p:cNvSpPr>
          <p:nvPr>
            <p:ph type="sldNum" sz="quarter" idx="10"/>
          </p:nvPr>
        </p:nvSpPr>
        <p:spPr/>
        <p:txBody>
          <a:bodyPr/>
          <a:lstStyle/>
          <a:p>
            <a:fld id="{F0338A80-A046-7647-9CDD-5C799194CE07}" type="slidenum">
              <a:rPr lang="en-US" smtClean="0"/>
              <a:pPr/>
              <a:t>3</a:t>
            </a:fld>
            <a:endParaRPr lang="en-US"/>
          </a:p>
        </p:txBody>
      </p:sp>
    </p:spTree>
    <p:extLst>
      <p:ext uri="{BB962C8B-B14F-4D97-AF65-F5344CB8AC3E}">
        <p14:creationId xmlns:p14="http://schemas.microsoft.com/office/powerpoint/2010/main" val="2667208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What’s</a:t>
            </a:r>
            <a:r>
              <a:rPr lang="en-US" baseline="0" dirty="0" smtClean="0"/>
              <a:t> the same, what’d different? </a:t>
            </a:r>
            <a:endParaRPr lang="en-US" dirty="0"/>
          </a:p>
        </p:txBody>
      </p:sp>
      <p:sp>
        <p:nvSpPr>
          <p:cNvPr id="4" name="Slide Number Placeholder 3"/>
          <p:cNvSpPr>
            <a:spLocks noGrp="1"/>
          </p:cNvSpPr>
          <p:nvPr>
            <p:ph type="sldNum" sz="quarter" idx="10"/>
          </p:nvPr>
        </p:nvSpPr>
        <p:spPr/>
        <p:txBody>
          <a:bodyPr/>
          <a:lstStyle/>
          <a:p>
            <a:fld id="{F0338A80-A046-7647-9CDD-5C799194CE07}" type="slidenum">
              <a:rPr lang="en-US" smtClean="0"/>
              <a:pPr/>
              <a:t>4</a:t>
            </a:fld>
            <a:endParaRPr lang="en-US"/>
          </a:p>
        </p:txBody>
      </p:sp>
    </p:spTree>
    <p:extLst>
      <p:ext uri="{BB962C8B-B14F-4D97-AF65-F5344CB8AC3E}">
        <p14:creationId xmlns:p14="http://schemas.microsoft.com/office/powerpoint/2010/main" val="3302233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May be seen as the process of updating</a:t>
            </a:r>
            <a:r>
              <a:rPr lang="en-US" baseline="0" dirty="0" smtClean="0"/>
              <a:t> or synchronizing lists, it also involves clinical decisions about what drugs to continue or discontinue.  A good example is the reconciliation that needs to take place during transitions of care.  E.g. hosp to home</a:t>
            </a:r>
            <a:endParaRPr lang="en-US" dirty="0"/>
          </a:p>
        </p:txBody>
      </p:sp>
      <p:sp>
        <p:nvSpPr>
          <p:cNvPr id="4" name="Slide Number Placeholder 3"/>
          <p:cNvSpPr>
            <a:spLocks noGrp="1"/>
          </p:cNvSpPr>
          <p:nvPr>
            <p:ph type="sldNum" sz="quarter" idx="10"/>
          </p:nvPr>
        </p:nvSpPr>
        <p:spPr/>
        <p:txBody>
          <a:bodyPr/>
          <a:lstStyle/>
          <a:p>
            <a:fld id="{F0338A80-A046-7647-9CDD-5C799194CE07}" type="slidenum">
              <a:rPr lang="en-US" smtClean="0"/>
              <a:pPr/>
              <a:t>10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drugs</a:t>
            </a:r>
            <a:r>
              <a:rPr lang="en-US" baseline="0" dirty="0" smtClean="0"/>
              <a:t> may be the same, but the dosage or frequency may have changed (return to original or continue what was done at hospital?)  NEW drugs at the hospital given when problem was acute and might be stopped.  Some drugs taken at home may have been stopped temporarily (like vitamins or supplements)</a:t>
            </a:r>
            <a:endParaRPr lang="en-US" dirty="0"/>
          </a:p>
        </p:txBody>
      </p:sp>
      <p:sp>
        <p:nvSpPr>
          <p:cNvPr id="4" name="Slide Number Placeholder 3"/>
          <p:cNvSpPr>
            <a:spLocks noGrp="1"/>
          </p:cNvSpPr>
          <p:nvPr>
            <p:ph type="sldNum" sz="quarter" idx="10"/>
          </p:nvPr>
        </p:nvSpPr>
        <p:spPr/>
        <p:txBody>
          <a:bodyPr/>
          <a:lstStyle/>
          <a:p>
            <a:fld id="{F0338A80-A046-7647-9CDD-5C799194CE07}" type="slidenum">
              <a:rPr lang="en-US" smtClean="0"/>
              <a:pPr/>
              <a:t>12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drugs</a:t>
            </a:r>
            <a:r>
              <a:rPr lang="en-US" baseline="0" dirty="0" smtClean="0"/>
              <a:t> may be the same, but the dosage or frequency may have changed (return to original or continue what was done at hospital?)  NEW drugs at the hospital given when problem was acute and might be stopped.  Some drugs taken at home may have been stopped temporarily (like vitamins or supplements)</a:t>
            </a:r>
            <a:endParaRPr lang="en-US" dirty="0"/>
          </a:p>
        </p:txBody>
      </p:sp>
      <p:sp>
        <p:nvSpPr>
          <p:cNvPr id="4" name="Slide Number Placeholder 3"/>
          <p:cNvSpPr>
            <a:spLocks noGrp="1"/>
          </p:cNvSpPr>
          <p:nvPr>
            <p:ph type="sldNum" sz="quarter" idx="10"/>
          </p:nvPr>
        </p:nvSpPr>
        <p:spPr/>
        <p:txBody>
          <a:bodyPr/>
          <a:lstStyle/>
          <a:p>
            <a:fld id="{F0338A80-A046-7647-9CDD-5C799194CE07}" type="slidenum">
              <a:rPr lang="en-US" smtClean="0"/>
              <a:pPr/>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drugs</a:t>
            </a:r>
            <a:r>
              <a:rPr lang="en-US" baseline="0" dirty="0" smtClean="0"/>
              <a:t> may be the same, but the dosage or frequency may have changed (return to original or continue what was done at hospital?)  NEW drugs at the hospital given when problem was acute and might be stopped.  Some drugs taken at home may have been stopped temporarily (like vitamins or supplements)</a:t>
            </a:r>
            <a:endParaRPr lang="en-US" dirty="0"/>
          </a:p>
        </p:txBody>
      </p:sp>
      <p:sp>
        <p:nvSpPr>
          <p:cNvPr id="4" name="Slide Number Placeholder 3"/>
          <p:cNvSpPr>
            <a:spLocks noGrp="1"/>
          </p:cNvSpPr>
          <p:nvPr>
            <p:ph type="sldNum" sz="quarter" idx="10"/>
          </p:nvPr>
        </p:nvSpPr>
        <p:spPr/>
        <p:txBody>
          <a:bodyPr/>
          <a:lstStyle/>
          <a:p>
            <a:fld id="{F0338A80-A046-7647-9CDD-5C799194CE07}" type="slidenum">
              <a:rPr lang="en-US" smtClean="0"/>
              <a:pPr/>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drugs</a:t>
            </a:r>
            <a:r>
              <a:rPr lang="en-US" baseline="0" dirty="0" smtClean="0"/>
              <a:t> may be the same, but the dosage or frequency may have changed (return to original or continue what was done at hospital?)  NEW drugs at the hospital given when problem was acute and might be stopped.  Some drugs taken at home may have been stopped temporarily (like vitamins or supplements)</a:t>
            </a:r>
            <a:endParaRPr lang="en-US" dirty="0"/>
          </a:p>
        </p:txBody>
      </p:sp>
      <p:sp>
        <p:nvSpPr>
          <p:cNvPr id="4" name="Slide Number Placeholder 3"/>
          <p:cNvSpPr>
            <a:spLocks noGrp="1"/>
          </p:cNvSpPr>
          <p:nvPr>
            <p:ph type="sldNum" sz="quarter" idx="10"/>
          </p:nvPr>
        </p:nvSpPr>
        <p:spPr/>
        <p:txBody>
          <a:bodyPr/>
          <a:lstStyle/>
          <a:p>
            <a:fld id="{F0338A80-A046-7647-9CDD-5C799194CE07}" type="slidenum">
              <a:rPr lang="en-US" smtClean="0"/>
              <a:pPr/>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drugs</a:t>
            </a:r>
            <a:r>
              <a:rPr lang="en-US" baseline="0" dirty="0" smtClean="0"/>
              <a:t> may be the same, but the dosage or frequency may have changed (return to original or continue what was done at hospital?)  NEW drugs at the hospital given when problem was acute and might be stopped.  Some drugs taken at home may have been stopped temporarily (like vitamins or supplements)</a:t>
            </a:r>
            <a:endParaRPr lang="en-US" dirty="0"/>
          </a:p>
        </p:txBody>
      </p:sp>
      <p:sp>
        <p:nvSpPr>
          <p:cNvPr id="4" name="Slide Number Placeholder 3"/>
          <p:cNvSpPr>
            <a:spLocks noGrp="1"/>
          </p:cNvSpPr>
          <p:nvPr>
            <p:ph type="sldNum" sz="quarter" idx="10"/>
          </p:nvPr>
        </p:nvSpPr>
        <p:spPr/>
        <p:txBody>
          <a:bodyPr/>
          <a:lstStyle/>
          <a:p>
            <a:fld id="{F0338A80-A046-7647-9CDD-5C799194CE07}" type="slidenum">
              <a:rPr lang="en-US" smtClean="0"/>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38400"/>
            <a:ext cx="8382000" cy="765175"/>
          </a:xfrm>
        </p:spPr>
        <p:txBody>
          <a:bodyPr anchor="t">
            <a:noAutofit/>
          </a:bodyPr>
          <a:lstStyle>
            <a:lvl1pPr>
              <a:defRPr sz="4400" cap="all">
                <a:solidFill>
                  <a:srgbClr val="23446A"/>
                </a:solidFill>
                <a:latin typeface="FoundrySterling-Bold"/>
                <a:cs typeface="FoundrySterling-Bold"/>
              </a:defRPr>
            </a:lvl1pPr>
          </a:lstStyle>
          <a:p>
            <a:r>
              <a:rPr lang="th-TH" smtClean="0"/>
              <a:t>Click to edit Master title style</a:t>
            </a:r>
            <a:endParaRPr lang="en-US"/>
          </a:p>
        </p:txBody>
      </p:sp>
      <p:sp>
        <p:nvSpPr>
          <p:cNvPr id="3" name="Subtitle 2"/>
          <p:cNvSpPr>
            <a:spLocks noGrp="1"/>
          </p:cNvSpPr>
          <p:nvPr>
            <p:ph type="subTitle" idx="1"/>
          </p:nvPr>
        </p:nvSpPr>
        <p:spPr>
          <a:xfrm>
            <a:off x="457200" y="3048000"/>
            <a:ext cx="6400800" cy="685800"/>
          </a:xfrm>
        </p:spPr>
        <p:txBody>
          <a:bodyPr>
            <a:normAutofit/>
          </a:bodyPr>
          <a:lstStyle>
            <a:lvl1pPr marL="0" indent="0" algn="l">
              <a:buNone/>
              <a:defRPr sz="2600">
                <a:solidFill>
                  <a:schemeClr val="tx1">
                    <a:tint val="75000"/>
                  </a:schemeClr>
                </a:solidFill>
                <a:latin typeface="Handwriting - Dakota"/>
                <a:cs typeface="Handwriting - Dakot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dirty="0" smtClean="0"/>
              <a:t>Click to edit Master subtitle style</a:t>
            </a:r>
            <a:endParaRPr lang="en-US" dirty="0"/>
          </a:p>
        </p:txBody>
      </p:sp>
      <p:sp>
        <p:nvSpPr>
          <p:cNvPr id="4" name="Date Placeholder 3"/>
          <p:cNvSpPr>
            <a:spLocks noGrp="1"/>
          </p:cNvSpPr>
          <p:nvPr>
            <p:ph type="dt" sz="half" idx="10"/>
          </p:nvPr>
        </p:nvSpPr>
        <p:spPr/>
        <p:txBody>
          <a:bodyPr/>
          <a:lstStyle/>
          <a:p>
            <a:fld id="{42AE50DA-A171-0242-9EDB-CD230A543809}" type="datetimeFigureOut">
              <a:rPr lang="en-US" smtClean="0"/>
              <a:pPr/>
              <a:t>6/5/2012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1C34B-31FD-D747-9917-5247550CA40D}" type="slidenum">
              <a:rPr lang="en-US" smtClean="0"/>
              <a:pPr/>
              <a:t>‹#›</a:t>
            </a:fld>
            <a:endParaRPr lang="en-US"/>
          </a:p>
        </p:txBody>
      </p:sp>
      <p:sp>
        <p:nvSpPr>
          <p:cNvPr id="8" name="Rectangle 7"/>
          <p:cNvSpPr/>
          <p:nvPr userDrawn="1"/>
        </p:nvSpPr>
        <p:spPr>
          <a:xfrm rot="20859142">
            <a:off x="-6264538" y="5051805"/>
            <a:ext cx="9144000" cy="838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th-TH" dirty="0" smtClean="0"/>
              <a:t> </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AE50DA-A171-0242-9EDB-CD230A543809}" type="datetimeFigureOut">
              <a:rPr lang="en-US" smtClean="0"/>
              <a:pPr/>
              <a:t>6/5/2012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F1C34B-31FD-D747-9917-5247550CA40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vert="horz" lIns="91440" tIns="45720" rIns="91440" bIns="45720" rtlCol="0" anchor="ctr">
            <a:normAutofit/>
          </a:bodyPr>
          <a:lstStyle>
            <a:lvl1pPr>
              <a:defRPr kumimoji="0" lang="en-US" sz="4400" b="0" i="0" u="none" strike="noStrike" kern="1200" cap="all" spc="0" normalizeH="0" baseline="0" noProof="0" dirty="0" smtClean="0">
                <a:ln>
                  <a:noFill/>
                </a:ln>
                <a:solidFill>
                  <a:srgbClr val="23446A"/>
                </a:solidFill>
                <a:effectLst/>
                <a:uLnTx/>
                <a:uFillTx/>
                <a:latin typeface="FoundrySterling-Bold"/>
                <a:ea typeface="+mj-ea"/>
                <a:cs typeface="FoundrySterling-Bold"/>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th-TH" dirty="0" smtClean="0"/>
              <a:t>Click to edit Master title style</a:t>
            </a:r>
            <a:endParaRPr lang="en-US" dirty="0"/>
          </a:p>
        </p:txBody>
      </p:sp>
      <p:sp>
        <p:nvSpPr>
          <p:cNvPr id="3" name="Date Placeholder 2"/>
          <p:cNvSpPr>
            <a:spLocks noGrp="1"/>
          </p:cNvSpPr>
          <p:nvPr>
            <p:ph type="dt" sz="half" idx="10"/>
          </p:nvPr>
        </p:nvSpPr>
        <p:spPr/>
        <p:txBody>
          <a:bodyPr/>
          <a:lstStyle/>
          <a:p>
            <a:fld id="{42AE50DA-A171-0242-9EDB-CD230A543809}" type="datetimeFigureOut">
              <a:rPr lang="en-US" smtClean="0"/>
              <a:pPr/>
              <a:t>6/5/2012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F1C34B-31FD-D747-9917-5247550CA40D}" type="slidenum">
              <a:rPr lang="en-US" smtClean="0"/>
              <a:pPr/>
              <a:t>‹#›</a:t>
            </a:fld>
            <a:endParaRPr lang="en-US"/>
          </a:p>
        </p:txBody>
      </p:sp>
      <p:sp>
        <p:nvSpPr>
          <p:cNvPr id="7" name="Text Placeholder 6"/>
          <p:cNvSpPr>
            <a:spLocks noGrp="1"/>
          </p:cNvSpPr>
          <p:nvPr>
            <p:ph type="body" sz="quarter" idx="13"/>
          </p:nvPr>
        </p:nvSpPr>
        <p:spPr>
          <a:xfrm>
            <a:off x="1676400" y="4850900"/>
            <a:ext cx="5486400" cy="533400"/>
          </a:xfrm>
        </p:spPr>
        <p:txBody>
          <a:bodyPr vert="horz" lIns="91440" tIns="45720" rIns="91440" bIns="45720" rtlCol="0">
            <a:noAutofit/>
          </a:bodyPr>
          <a:lstStyle>
            <a:lvl1pPr algn="ctr">
              <a:buNone/>
              <a:defRPr/>
            </a:lvl1pPr>
            <a:lvl2pPr marL="342900" indent="-342900" algn="ctr" defTabSz="457200" rtl="0" eaLnBrk="1" latinLnBrk="0" hangingPunct="1">
              <a:spcBef>
                <a:spcPct val="20000"/>
              </a:spcBef>
              <a:buFont typeface="Arial"/>
              <a:buNone/>
              <a:defRPr lang="en-US" sz="3100" kern="1200" dirty="0" smtClean="0">
                <a:solidFill>
                  <a:schemeClr val="tx1">
                    <a:lumMod val="75000"/>
                    <a:lumOff val="25000"/>
                  </a:schemeClr>
                </a:solidFill>
                <a:latin typeface="FoundrySterling-MediumExpert"/>
                <a:ea typeface="+mn-ea"/>
                <a:cs typeface="FoundrySterling-MediumExpert"/>
              </a:defRPr>
            </a:lvl2pPr>
            <a:lvl3pPr algn="ctr">
              <a:buNone/>
              <a:defRPr/>
            </a:lvl3pPr>
            <a:lvl4pPr algn="ctr">
              <a:buNone/>
              <a:defRPr/>
            </a:lvl4pPr>
            <a:lvl5pPr algn="ctr">
              <a:buNone/>
              <a:defRPr/>
            </a:lvl5pPr>
          </a:lstStyle>
          <a:p>
            <a:pPr lvl="1"/>
            <a:endParaRPr lang="en-US" dirty="0"/>
          </a:p>
        </p:txBody>
      </p:sp>
      <p:sp>
        <p:nvSpPr>
          <p:cNvPr id="12" name="Rectangle 11"/>
          <p:cNvSpPr/>
          <p:nvPr userDrawn="1"/>
        </p:nvSpPr>
        <p:spPr>
          <a:xfrm>
            <a:off x="-228600" y="152400"/>
            <a:ext cx="9601200" cy="29959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Text Placeholder 13"/>
          <p:cNvSpPr>
            <a:spLocks noGrp="1"/>
          </p:cNvSpPr>
          <p:nvPr>
            <p:ph type="body" sz="quarter" idx="14"/>
          </p:nvPr>
        </p:nvSpPr>
        <p:spPr>
          <a:xfrm>
            <a:off x="762000" y="5231900"/>
            <a:ext cx="7467600" cy="661720"/>
          </a:xfrm>
          <a:noFill/>
        </p:spPr>
        <p:txBody>
          <a:bodyPr wrap="square" rtlCol="0">
            <a:spAutoFit/>
          </a:bodyPr>
          <a:lstStyle>
            <a:lvl1pPr marL="0" algn="ctr" defTabSz="457200" rtl="0" eaLnBrk="1" latinLnBrk="0" hangingPunct="1">
              <a:buNone/>
              <a:defRPr lang="en-US" sz="3700" kern="1200" dirty="0" smtClean="0">
                <a:solidFill>
                  <a:schemeClr val="tx1">
                    <a:lumMod val="75000"/>
                    <a:lumOff val="25000"/>
                  </a:schemeClr>
                </a:solidFill>
                <a:latin typeface="FoundrySterling-DemiExpert"/>
                <a:ea typeface="+mn-ea"/>
                <a:cs typeface="FoundrySterling-DemiExpert"/>
              </a:defRPr>
            </a:lvl1pPr>
          </a:lstStyle>
          <a:p>
            <a:pPr lvl="0"/>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h-TH"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smtClean="0"/>
              <a:t>Click to edit Master text styles</a:t>
            </a:r>
          </a:p>
          <a:p>
            <a:pPr lvl="1"/>
            <a:r>
              <a:rPr lang="th-TH" smtClean="0"/>
              <a:t>Second level</a:t>
            </a:r>
          </a:p>
          <a:p>
            <a:pPr lvl="2"/>
            <a:r>
              <a:rPr lang="th-TH" smtClean="0"/>
              <a:t>Third level</a:t>
            </a:r>
          </a:p>
          <a:p>
            <a:pPr lvl="3"/>
            <a:r>
              <a:rPr lang="th-TH" smtClean="0"/>
              <a:t>Fourth level</a:t>
            </a:r>
          </a:p>
          <a:p>
            <a:pPr lvl="4"/>
            <a:r>
              <a:rPr lang="th-TH"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Click to edit Master text styles</a:t>
            </a:r>
          </a:p>
        </p:txBody>
      </p:sp>
      <p:sp>
        <p:nvSpPr>
          <p:cNvPr id="5" name="Date Placeholder 4"/>
          <p:cNvSpPr>
            <a:spLocks noGrp="1"/>
          </p:cNvSpPr>
          <p:nvPr>
            <p:ph type="dt" sz="half" idx="10"/>
          </p:nvPr>
        </p:nvSpPr>
        <p:spPr/>
        <p:txBody>
          <a:bodyPr/>
          <a:lstStyle/>
          <a:p>
            <a:fld id="{42AE50DA-A171-0242-9EDB-CD230A543809}" type="datetimeFigureOut">
              <a:rPr lang="en-US" smtClean="0"/>
              <a:pPr/>
              <a:t>6/5/2012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1C34B-31FD-D747-9917-5247550CA40D}"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h-TH"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Click to edit Master text styles</a:t>
            </a:r>
          </a:p>
        </p:txBody>
      </p:sp>
      <p:sp>
        <p:nvSpPr>
          <p:cNvPr id="5" name="Date Placeholder 4"/>
          <p:cNvSpPr>
            <a:spLocks noGrp="1"/>
          </p:cNvSpPr>
          <p:nvPr>
            <p:ph type="dt" sz="half" idx="10"/>
          </p:nvPr>
        </p:nvSpPr>
        <p:spPr/>
        <p:txBody>
          <a:bodyPr/>
          <a:lstStyle/>
          <a:p>
            <a:fld id="{42AE50DA-A171-0242-9EDB-CD230A543809}" type="datetimeFigureOut">
              <a:rPr lang="en-US" smtClean="0"/>
              <a:pPr/>
              <a:t>6/5/2012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1C34B-31FD-D747-9917-5247550CA40D}"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h-TH" smtClean="0"/>
              <a:t>Click to edit Master text styles</a:t>
            </a:r>
          </a:p>
          <a:p>
            <a:pPr lvl="1"/>
            <a:r>
              <a:rPr lang="th-TH" smtClean="0"/>
              <a:t>Second level</a:t>
            </a:r>
          </a:p>
          <a:p>
            <a:pPr lvl="2"/>
            <a:r>
              <a:rPr lang="th-TH" smtClean="0"/>
              <a:t>Third level</a:t>
            </a:r>
          </a:p>
          <a:p>
            <a:pPr lvl="3"/>
            <a:r>
              <a:rPr lang="th-TH" smtClean="0"/>
              <a:t>Fourth level</a:t>
            </a:r>
          </a:p>
          <a:p>
            <a:pPr lvl="4"/>
            <a:r>
              <a:rPr lang="th-TH" smtClean="0"/>
              <a:t>Fifth level</a:t>
            </a:r>
            <a:endParaRPr lang="en-US"/>
          </a:p>
        </p:txBody>
      </p:sp>
      <p:sp>
        <p:nvSpPr>
          <p:cNvPr id="4" name="Date Placeholder 3"/>
          <p:cNvSpPr>
            <a:spLocks noGrp="1"/>
          </p:cNvSpPr>
          <p:nvPr>
            <p:ph type="dt" sz="half" idx="10"/>
          </p:nvPr>
        </p:nvSpPr>
        <p:spPr/>
        <p:txBody>
          <a:bodyPr/>
          <a:lstStyle/>
          <a:p>
            <a:fld id="{42AE50DA-A171-0242-9EDB-CD230A543809}" type="datetimeFigureOut">
              <a:rPr lang="en-US" smtClean="0"/>
              <a:pPr/>
              <a:t>6/5/2012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1C34B-31FD-D747-9917-5247550CA40D}"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h-TH"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h-TH" smtClean="0"/>
              <a:t>Click to edit Master text styles</a:t>
            </a:r>
          </a:p>
          <a:p>
            <a:pPr lvl="1"/>
            <a:r>
              <a:rPr lang="th-TH" smtClean="0"/>
              <a:t>Second level</a:t>
            </a:r>
          </a:p>
          <a:p>
            <a:pPr lvl="2"/>
            <a:r>
              <a:rPr lang="th-TH" smtClean="0"/>
              <a:t>Third level</a:t>
            </a:r>
          </a:p>
          <a:p>
            <a:pPr lvl="3"/>
            <a:r>
              <a:rPr lang="th-TH" smtClean="0"/>
              <a:t>Fourth level</a:t>
            </a:r>
          </a:p>
          <a:p>
            <a:pPr lvl="4"/>
            <a:r>
              <a:rPr lang="th-TH" smtClean="0"/>
              <a:t>Fifth level</a:t>
            </a:r>
            <a:endParaRPr lang="en-US"/>
          </a:p>
        </p:txBody>
      </p:sp>
      <p:sp>
        <p:nvSpPr>
          <p:cNvPr id="4" name="Date Placeholder 3"/>
          <p:cNvSpPr>
            <a:spLocks noGrp="1"/>
          </p:cNvSpPr>
          <p:nvPr>
            <p:ph type="dt" sz="half" idx="10"/>
          </p:nvPr>
        </p:nvSpPr>
        <p:spPr/>
        <p:txBody>
          <a:bodyPr/>
          <a:lstStyle/>
          <a:p>
            <a:fld id="{42AE50DA-A171-0242-9EDB-CD230A543809}" type="datetimeFigureOut">
              <a:rPr lang="en-US" smtClean="0"/>
              <a:pPr/>
              <a:t>6/5/2012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1C34B-31FD-D747-9917-5247550CA40D}"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9B54502-908F-C24C-9F87-0027064727C7}" type="datetimeFigureOut">
              <a:rPr lang="en-US" smtClean="0"/>
              <a:pPr/>
              <a:t>6/5/2012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1FAAE2-9F1E-8A48-94F7-CA8B98E5A816}"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38400"/>
            <a:ext cx="8382000" cy="765175"/>
          </a:xfrm>
        </p:spPr>
        <p:txBody>
          <a:bodyPr anchor="t">
            <a:noAutofit/>
          </a:bodyPr>
          <a:lstStyle>
            <a:lvl1pPr>
              <a:defRPr sz="4400" cap="none">
                <a:solidFill>
                  <a:srgbClr val="23446A"/>
                </a:solidFill>
                <a:latin typeface="Helvetica"/>
                <a:cs typeface="Helvetica"/>
              </a:defRPr>
            </a:lvl1pPr>
          </a:lstStyle>
          <a:p>
            <a:r>
              <a:rPr lang="th-TH" dirty="0" smtClean="0"/>
              <a:t>Click to edit Master title style</a:t>
            </a:r>
            <a:endParaRPr lang="en-US" dirty="0"/>
          </a:p>
        </p:txBody>
      </p:sp>
      <p:sp>
        <p:nvSpPr>
          <p:cNvPr id="3" name="Subtitle 2"/>
          <p:cNvSpPr>
            <a:spLocks noGrp="1"/>
          </p:cNvSpPr>
          <p:nvPr>
            <p:ph type="subTitle" idx="1"/>
          </p:nvPr>
        </p:nvSpPr>
        <p:spPr>
          <a:xfrm>
            <a:off x="457200" y="3124200"/>
            <a:ext cx="6400800" cy="685800"/>
          </a:xfrm>
        </p:spPr>
        <p:txBody>
          <a:bodyPr>
            <a:normAutofit/>
          </a:bodyPr>
          <a:lstStyle>
            <a:lvl1pPr marL="0" indent="0" algn="l">
              <a:buNone/>
              <a:defRPr sz="2600">
                <a:solidFill>
                  <a:schemeClr val="tx1">
                    <a:tint val="75000"/>
                  </a:schemeClr>
                </a:solidFill>
                <a:latin typeface="Handwriting - Dakota"/>
                <a:cs typeface="Handwriting - Dakot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dirty="0" smtClean="0"/>
              <a:t>Click to edit Master subtitle style</a:t>
            </a:r>
            <a:endParaRPr lang="en-US" dirty="0"/>
          </a:p>
        </p:txBody>
      </p:sp>
      <p:sp>
        <p:nvSpPr>
          <p:cNvPr id="4" name="Date Placeholder 3"/>
          <p:cNvSpPr>
            <a:spLocks noGrp="1"/>
          </p:cNvSpPr>
          <p:nvPr>
            <p:ph type="dt" sz="half" idx="10"/>
          </p:nvPr>
        </p:nvSpPr>
        <p:spPr/>
        <p:txBody>
          <a:bodyPr/>
          <a:lstStyle/>
          <a:p>
            <a:fld id="{42AE50DA-A171-0242-9EDB-CD230A543809}" type="datetimeFigureOut">
              <a:rPr lang="en-US" smtClean="0">
                <a:solidFill>
                  <a:prstClr val="black">
                    <a:tint val="75000"/>
                  </a:prstClr>
                </a:solidFill>
              </a:rPr>
              <a:pPr/>
              <a:t>6/5/2012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F1C34B-31FD-D747-9917-5247550CA40D}"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rot="20859142">
            <a:off x="-6264538" y="5051805"/>
            <a:ext cx="9144000" cy="838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th-TH" dirty="0" smtClean="0">
                <a:solidFill>
                  <a:prstClr val="white"/>
                </a:solidFill>
              </a:rPr>
              <a:t> </a:t>
            </a:r>
            <a:endParaRPr lang="en-US" dirty="0">
              <a:solidFill>
                <a:prstClr val="white"/>
              </a:solidFill>
            </a:endParaRPr>
          </a:p>
        </p:txBody>
      </p:sp>
    </p:spTree>
    <p:extLst>
      <p:ext uri="{BB962C8B-B14F-4D97-AF65-F5344CB8AC3E}">
        <p14:creationId xmlns:p14="http://schemas.microsoft.com/office/powerpoint/2010/main" val="631666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152400" y="38100"/>
            <a:ext cx="9448800" cy="13458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th-TH" dirty="0" smtClean="0">
                <a:solidFill>
                  <a:prstClr val="white"/>
                </a:solidFill>
              </a:rPr>
              <a:t> </a:t>
            </a:r>
            <a:endParaRPr lang="en-US" dirty="0">
              <a:solidFill>
                <a:prstClr val="white"/>
              </a:solidFill>
            </a:endParaRPr>
          </a:p>
        </p:txBody>
      </p:sp>
      <p:sp>
        <p:nvSpPr>
          <p:cNvPr id="2" name="Title 1"/>
          <p:cNvSpPr>
            <a:spLocks noGrp="1"/>
          </p:cNvSpPr>
          <p:nvPr>
            <p:ph type="title"/>
          </p:nvPr>
        </p:nvSpPr>
        <p:spPr>
          <a:xfrm>
            <a:off x="304800" y="274638"/>
            <a:ext cx="8534400" cy="792162"/>
          </a:xfrm>
        </p:spPr>
        <p:txBody>
          <a:bodyPr/>
          <a:lstStyle>
            <a:lvl1pPr>
              <a:defRPr cap="none">
                <a:solidFill>
                  <a:srgbClr val="23446A"/>
                </a:solidFill>
                <a:latin typeface="Helvetica"/>
                <a:cs typeface="Helvetica"/>
              </a:defRPr>
            </a:lvl1pPr>
          </a:lstStyle>
          <a:p>
            <a:r>
              <a:rPr lang="th-TH" dirty="0" smtClean="0"/>
              <a:t>Click to edit Master title style</a:t>
            </a:r>
            <a:endParaRPr lang="en-US" dirty="0"/>
          </a:p>
        </p:txBody>
      </p:sp>
      <p:sp>
        <p:nvSpPr>
          <p:cNvPr id="3" name="Content Placeholder 2"/>
          <p:cNvSpPr>
            <a:spLocks noGrp="1"/>
          </p:cNvSpPr>
          <p:nvPr>
            <p:ph idx="1"/>
          </p:nvPr>
        </p:nvSpPr>
        <p:spPr>
          <a:xfrm>
            <a:off x="304800" y="1112837"/>
            <a:ext cx="8534400" cy="5059363"/>
          </a:xfrm>
        </p:spPr>
        <p:txBody>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th-TH" dirty="0" smtClean="0"/>
              <a:t>Click to edit Master text styles</a:t>
            </a:r>
          </a:p>
          <a:p>
            <a:pPr lvl="1"/>
            <a:r>
              <a:rPr lang="th-TH" dirty="0" smtClean="0"/>
              <a:t>Second level</a:t>
            </a:r>
          </a:p>
          <a:p>
            <a:pPr lvl="2"/>
            <a:r>
              <a:rPr lang="th-TH" dirty="0" smtClean="0"/>
              <a:t>Third level</a:t>
            </a:r>
          </a:p>
          <a:p>
            <a:pPr lvl="3"/>
            <a:r>
              <a:rPr lang="th-TH" dirty="0" smtClean="0"/>
              <a:t>Fourth level</a:t>
            </a:r>
          </a:p>
          <a:p>
            <a:pPr lvl="4"/>
            <a:r>
              <a:rPr lang="th-TH" dirty="0" smtClean="0"/>
              <a:t>Fifth level</a:t>
            </a:r>
            <a:endParaRPr lang="en-US" dirty="0"/>
          </a:p>
        </p:txBody>
      </p:sp>
      <p:sp>
        <p:nvSpPr>
          <p:cNvPr id="4" name="Date Placeholder 3"/>
          <p:cNvSpPr>
            <a:spLocks noGrp="1"/>
          </p:cNvSpPr>
          <p:nvPr>
            <p:ph type="dt" sz="half" idx="10"/>
          </p:nvPr>
        </p:nvSpPr>
        <p:spPr/>
        <p:txBody>
          <a:bodyPr/>
          <a:lstStyle/>
          <a:p>
            <a:fld id="{42AE50DA-A171-0242-9EDB-CD230A543809}" type="datetimeFigureOut">
              <a:rPr lang="en-US" smtClean="0">
                <a:solidFill>
                  <a:prstClr val="black">
                    <a:tint val="75000"/>
                  </a:prstClr>
                </a:solidFill>
              </a:rPr>
              <a:pPr/>
              <a:t>6/5/2012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F1C34B-31FD-D747-9917-5247550CA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951573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792162"/>
          </a:xfrm>
        </p:spPr>
        <p:txBody>
          <a:bodyPr>
            <a:noAutofit/>
          </a:bodyPr>
          <a:lstStyle>
            <a:lvl1pPr>
              <a:defRPr sz="3600" cap="none">
                <a:solidFill>
                  <a:srgbClr val="23446A"/>
                </a:solidFill>
                <a:latin typeface="Helvetica"/>
                <a:cs typeface="Helvetica"/>
              </a:defRPr>
            </a:lvl1pPr>
          </a:lstStyle>
          <a:p>
            <a:r>
              <a:rPr lang="th-TH" dirty="0" smtClean="0"/>
              <a:t>Click to edit Master title style</a:t>
            </a:r>
            <a:endParaRPr lang="en-US" dirty="0"/>
          </a:p>
        </p:txBody>
      </p:sp>
      <p:sp>
        <p:nvSpPr>
          <p:cNvPr id="4" name="Date Placeholder 3"/>
          <p:cNvSpPr>
            <a:spLocks noGrp="1"/>
          </p:cNvSpPr>
          <p:nvPr>
            <p:ph type="dt" sz="half" idx="10"/>
          </p:nvPr>
        </p:nvSpPr>
        <p:spPr/>
        <p:txBody>
          <a:bodyPr/>
          <a:lstStyle/>
          <a:p>
            <a:fld id="{42AE50DA-A171-0242-9EDB-CD230A543809}" type="datetimeFigureOut">
              <a:rPr lang="en-US" smtClean="0">
                <a:solidFill>
                  <a:prstClr val="black">
                    <a:tint val="75000"/>
                  </a:prstClr>
                </a:solidFill>
              </a:rPr>
              <a:pPr/>
              <a:t>6/5/2012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F1C34B-31FD-D747-9917-5247550CA40D}"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152400" y="38100"/>
            <a:ext cx="9448800" cy="13458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th-TH" dirty="0" smtClean="0">
                <a:solidFill>
                  <a:prstClr val="white"/>
                </a:solidFill>
              </a:rPr>
              <a:t> </a:t>
            </a:r>
            <a:endParaRPr lang="en-US" dirty="0">
              <a:solidFill>
                <a:prstClr val="white"/>
              </a:solidFill>
            </a:endParaRPr>
          </a:p>
        </p:txBody>
      </p:sp>
    </p:spTree>
    <p:extLst>
      <p:ext uri="{BB962C8B-B14F-4D97-AF65-F5344CB8AC3E}">
        <p14:creationId xmlns:p14="http://schemas.microsoft.com/office/powerpoint/2010/main" val="26719967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152400" y="38100"/>
            <a:ext cx="9448800" cy="13458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th-TH" dirty="0" smtClean="0"/>
              <a:t> </a:t>
            </a:r>
            <a:endParaRPr lang="en-US" dirty="0"/>
          </a:p>
        </p:txBody>
      </p:sp>
      <p:sp>
        <p:nvSpPr>
          <p:cNvPr id="2" name="Title 1"/>
          <p:cNvSpPr>
            <a:spLocks noGrp="1"/>
          </p:cNvSpPr>
          <p:nvPr>
            <p:ph type="title"/>
          </p:nvPr>
        </p:nvSpPr>
        <p:spPr>
          <a:xfrm>
            <a:off x="304800" y="274638"/>
            <a:ext cx="8534400" cy="792162"/>
          </a:xfrm>
        </p:spPr>
        <p:txBody>
          <a:bodyPr/>
          <a:lstStyle>
            <a:lvl1pPr>
              <a:defRPr cap="all">
                <a:solidFill>
                  <a:srgbClr val="23446A"/>
                </a:solidFill>
                <a:latin typeface="FoundrySterling-Bold"/>
                <a:cs typeface="FoundrySterling-Bold"/>
              </a:defRPr>
            </a:lvl1pPr>
          </a:lstStyle>
          <a:p>
            <a:r>
              <a:rPr lang="th-TH" dirty="0" smtClean="0"/>
              <a:t>Click to edit Master title style</a:t>
            </a:r>
            <a:endParaRPr lang="en-US" dirty="0"/>
          </a:p>
        </p:txBody>
      </p:sp>
      <p:sp>
        <p:nvSpPr>
          <p:cNvPr id="3" name="Content Placeholder 2"/>
          <p:cNvSpPr>
            <a:spLocks noGrp="1"/>
          </p:cNvSpPr>
          <p:nvPr>
            <p:ph idx="1"/>
          </p:nvPr>
        </p:nvSpPr>
        <p:spPr>
          <a:xfrm>
            <a:off x="304800" y="1112837"/>
            <a:ext cx="8534400" cy="5059363"/>
          </a:xfrm>
        </p:spPr>
        <p:txBody>
          <a:bodyPr/>
          <a:lstStyle>
            <a:lvl1pPr>
              <a:defRPr>
                <a:latin typeface="FoundrySterling-Medium"/>
                <a:cs typeface="FoundrySterling-Medium"/>
              </a:defRPr>
            </a:lvl1pPr>
            <a:lvl2pPr>
              <a:defRPr>
                <a:latin typeface="FoundrySterling-Medium"/>
                <a:cs typeface="FoundrySterling-Medium"/>
              </a:defRPr>
            </a:lvl2pPr>
            <a:lvl3pPr>
              <a:defRPr>
                <a:latin typeface="FoundrySterling-Medium"/>
                <a:cs typeface="FoundrySterling-Medium"/>
              </a:defRPr>
            </a:lvl3pPr>
            <a:lvl4pPr>
              <a:defRPr>
                <a:latin typeface="FoundrySterling-Medium"/>
                <a:cs typeface="FoundrySterling-Medium"/>
              </a:defRPr>
            </a:lvl4pPr>
            <a:lvl5pPr>
              <a:defRPr>
                <a:latin typeface="FoundrySterling-Medium"/>
                <a:cs typeface="FoundrySterling-Medium"/>
              </a:defRPr>
            </a:lvl5pPr>
          </a:lstStyle>
          <a:p>
            <a:pPr lvl="0"/>
            <a:r>
              <a:rPr lang="th-TH" dirty="0" smtClean="0"/>
              <a:t>Click to edit Master text styles</a:t>
            </a:r>
          </a:p>
          <a:p>
            <a:pPr lvl="1"/>
            <a:r>
              <a:rPr lang="th-TH" dirty="0" smtClean="0"/>
              <a:t>Second level</a:t>
            </a:r>
          </a:p>
          <a:p>
            <a:pPr lvl="2"/>
            <a:r>
              <a:rPr lang="th-TH" dirty="0" smtClean="0"/>
              <a:t>Third level</a:t>
            </a:r>
          </a:p>
          <a:p>
            <a:pPr lvl="3"/>
            <a:r>
              <a:rPr lang="th-TH" dirty="0" smtClean="0"/>
              <a:t>Fourth level</a:t>
            </a:r>
          </a:p>
          <a:p>
            <a:pPr lvl="4"/>
            <a:r>
              <a:rPr lang="th-TH" dirty="0" smtClean="0"/>
              <a:t>Fifth level</a:t>
            </a:r>
            <a:endParaRPr lang="en-US" dirty="0"/>
          </a:p>
        </p:txBody>
      </p:sp>
      <p:sp>
        <p:nvSpPr>
          <p:cNvPr id="4" name="Date Placeholder 3"/>
          <p:cNvSpPr>
            <a:spLocks noGrp="1"/>
          </p:cNvSpPr>
          <p:nvPr>
            <p:ph type="dt" sz="half" idx="10"/>
          </p:nvPr>
        </p:nvSpPr>
        <p:spPr/>
        <p:txBody>
          <a:bodyPr/>
          <a:lstStyle/>
          <a:p>
            <a:fld id="{42AE50DA-A171-0242-9EDB-CD230A543809}" type="datetimeFigureOut">
              <a:rPr lang="en-US" smtClean="0"/>
              <a:pPr/>
              <a:t>6/5/2012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1C34B-31FD-D747-9917-5247550CA40D}"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2AE50DA-A171-0242-9EDB-CD230A543809}" type="datetimeFigureOut">
              <a:rPr lang="en-US" smtClean="0">
                <a:solidFill>
                  <a:prstClr val="black">
                    <a:tint val="75000"/>
                  </a:prstClr>
                </a:solidFill>
              </a:rPr>
              <a:pPr/>
              <a:t>6/5/2012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F1C34B-31FD-D747-9917-5247550CA40D}"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152400" y="38100"/>
            <a:ext cx="9448800" cy="13458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th-TH" dirty="0" smtClean="0">
                <a:solidFill>
                  <a:prstClr val="white"/>
                </a:solidFill>
              </a:rPr>
              <a:t> </a:t>
            </a:r>
            <a:endParaRPr lang="en-US" dirty="0">
              <a:solidFill>
                <a:prstClr val="white"/>
              </a:solidFill>
            </a:endParaRPr>
          </a:p>
        </p:txBody>
      </p:sp>
      <p:sp>
        <p:nvSpPr>
          <p:cNvPr id="7" name="Title 6"/>
          <p:cNvSpPr>
            <a:spLocks noGrp="1"/>
          </p:cNvSpPr>
          <p:nvPr>
            <p:ph type="title"/>
          </p:nvPr>
        </p:nvSpPr>
        <p:spPr>
          <a:xfrm>
            <a:off x="457200" y="274638"/>
            <a:ext cx="8229600"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9425183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smtClean="0"/>
              <a:t>Click to edit Master text styles</a:t>
            </a:r>
          </a:p>
          <a:p>
            <a:pPr lvl="1"/>
            <a:r>
              <a:rPr lang="th-TH" dirty="0" smtClean="0"/>
              <a:t>Second level</a:t>
            </a:r>
          </a:p>
          <a:p>
            <a:pPr lvl="2"/>
            <a:r>
              <a:rPr lang="th-TH" dirty="0" smtClean="0"/>
              <a:t>Third level</a:t>
            </a:r>
          </a:p>
          <a:p>
            <a:pPr lvl="3"/>
            <a:r>
              <a:rPr lang="th-TH" dirty="0" smtClean="0"/>
              <a:t>Fourth level</a:t>
            </a:r>
          </a:p>
          <a:p>
            <a:pPr lvl="4"/>
            <a:r>
              <a:rPr lang="th-TH"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Click to edit Master text styles</a:t>
            </a:r>
          </a:p>
          <a:p>
            <a:pPr lvl="1"/>
            <a:r>
              <a:rPr lang="th-TH" smtClean="0"/>
              <a:t>Second level</a:t>
            </a:r>
          </a:p>
          <a:p>
            <a:pPr lvl="2"/>
            <a:r>
              <a:rPr lang="th-TH" smtClean="0"/>
              <a:t>Third level</a:t>
            </a:r>
          </a:p>
          <a:p>
            <a:pPr lvl="3"/>
            <a:r>
              <a:rPr lang="th-TH" smtClean="0"/>
              <a:t>Fourth level</a:t>
            </a:r>
          </a:p>
          <a:p>
            <a:pPr lvl="4"/>
            <a:r>
              <a:rPr lang="th-TH" smtClean="0"/>
              <a:t>Fifth level</a:t>
            </a:r>
            <a:endParaRPr lang="en-US"/>
          </a:p>
        </p:txBody>
      </p:sp>
      <p:sp>
        <p:nvSpPr>
          <p:cNvPr id="5" name="Date Placeholder 4"/>
          <p:cNvSpPr>
            <a:spLocks noGrp="1"/>
          </p:cNvSpPr>
          <p:nvPr>
            <p:ph type="dt" sz="half" idx="10"/>
          </p:nvPr>
        </p:nvSpPr>
        <p:spPr/>
        <p:txBody>
          <a:bodyPr/>
          <a:lstStyle/>
          <a:p>
            <a:fld id="{42AE50DA-A171-0242-9EDB-CD230A543809}" type="datetimeFigureOut">
              <a:rPr lang="en-US" smtClean="0">
                <a:solidFill>
                  <a:prstClr val="black">
                    <a:tint val="75000"/>
                  </a:prstClr>
                </a:solidFill>
              </a:rPr>
              <a:pPr/>
              <a:t>6/5/2012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F1C34B-31FD-D747-9917-5247550CA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3264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h-TH"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Click to edit Master text styles</a:t>
            </a:r>
          </a:p>
          <a:p>
            <a:pPr lvl="1"/>
            <a:r>
              <a:rPr lang="th-TH" smtClean="0"/>
              <a:t>Second level</a:t>
            </a:r>
          </a:p>
          <a:p>
            <a:pPr lvl="2"/>
            <a:r>
              <a:rPr lang="th-TH" smtClean="0"/>
              <a:t>Third level</a:t>
            </a:r>
          </a:p>
          <a:p>
            <a:pPr lvl="3"/>
            <a:r>
              <a:rPr lang="th-TH" smtClean="0"/>
              <a:t>Fourth level</a:t>
            </a:r>
          </a:p>
          <a:p>
            <a:pPr lvl="4"/>
            <a:r>
              <a:rPr lang="th-TH"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Click to edit Master text styles</a:t>
            </a:r>
          </a:p>
          <a:p>
            <a:pPr lvl="1"/>
            <a:r>
              <a:rPr lang="th-TH" smtClean="0"/>
              <a:t>Second level</a:t>
            </a:r>
          </a:p>
          <a:p>
            <a:pPr lvl="2"/>
            <a:r>
              <a:rPr lang="th-TH" smtClean="0"/>
              <a:t>Third level</a:t>
            </a:r>
          </a:p>
          <a:p>
            <a:pPr lvl="3"/>
            <a:r>
              <a:rPr lang="th-TH" smtClean="0"/>
              <a:t>Fourth level</a:t>
            </a:r>
          </a:p>
          <a:p>
            <a:pPr lvl="4"/>
            <a:r>
              <a:rPr lang="th-TH" smtClean="0"/>
              <a:t>Fifth level</a:t>
            </a:r>
            <a:endParaRPr lang="en-US"/>
          </a:p>
        </p:txBody>
      </p:sp>
      <p:sp>
        <p:nvSpPr>
          <p:cNvPr id="7" name="Date Placeholder 6"/>
          <p:cNvSpPr>
            <a:spLocks noGrp="1"/>
          </p:cNvSpPr>
          <p:nvPr>
            <p:ph type="dt" sz="half" idx="10"/>
          </p:nvPr>
        </p:nvSpPr>
        <p:spPr/>
        <p:txBody>
          <a:bodyPr/>
          <a:lstStyle/>
          <a:p>
            <a:fld id="{42AE50DA-A171-0242-9EDB-CD230A543809}" type="datetimeFigureOut">
              <a:rPr lang="en-US" smtClean="0">
                <a:solidFill>
                  <a:prstClr val="black">
                    <a:tint val="75000"/>
                  </a:prstClr>
                </a:solidFill>
              </a:rPr>
              <a:pPr/>
              <a:t>6/5/2012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CF1C34B-31FD-D747-9917-5247550CA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1623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smtClean="0"/>
              <a:t>Click to edit Master title style</a:t>
            </a:r>
            <a:endParaRPr lang="en-US"/>
          </a:p>
        </p:txBody>
      </p:sp>
      <p:sp>
        <p:nvSpPr>
          <p:cNvPr id="3" name="Date Placeholder 2"/>
          <p:cNvSpPr>
            <a:spLocks noGrp="1"/>
          </p:cNvSpPr>
          <p:nvPr>
            <p:ph type="dt" sz="half" idx="10"/>
          </p:nvPr>
        </p:nvSpPr>
        <p:spPr/>
        <p:txBody>
          <a:bodyPr/>
          <a:lstStyle/>
          <a:p>
            <a:fld id="{42AE50DA-A171-0242-9EDB-CD230A543809}" type="datetimeFigureOut">
              <a:rPr lang="en-US" smtClean="0">
                <a:solidFill>
                  <a:prstClr val="black">
                    <a:tint val="75000"/>
                  </a:prstClr>
                </a:solidFill>
              </a:rPr>
              <a:pPr/>
              <a:t>6/5/2012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CF1C34B-31FD-D747-9917-5247550CA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2882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AE50DA-A171-0242-9EDB-CD230A543809}" type="datetimeFigureOut">
              <a:rPr lang="en-US" smtClean="0">
                <a:solidFill>
                  <a:prstClr val="black">
                    <a:tint val="75000"/>
                  </a:prstClr>
                </a:solidFill>
              </a:rPr>
              <a:pPr/>
              <a:t>6/5/2012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CF1C34B-31FD-D747-9917-5247550CA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0948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vert="horz" lIns="91440" tIns="45720" rIns="91440" bIns="45720" rtlCol="0" anchor="ctr">
            <a:normAutofit/>
          </a:bodyPr>
          <a:lstStyle>
            <a:lvl1pPr>
              <a:defRPr kumimoji="0" lang="en-US" sz="4400" b="0" i="0" u="none" strike="noStrike" kern="1200" cap="all" spc="0" normalizeH="0" baseline="0" noProof="0" dirty="0" smtClean="0">
                <a:ln>
                  <a:noFill/>
                </a:ln>
                <a:solidFill>
                  <a:srgbClr val="23446A"/>
                </a:solidFill>
                <a:effectLst/>
                <a:uLnTx/>
                <a:uFillTx/>
                <a:latin typeface="FoundrySterling-Bold"/>
                <a:ea typeface="+mj-ea"/>
                <a:cs typeface="FoundrySterling-Bold"/>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th-TH" dirty="0" smtClean="0"/>
              <a:t>Click to edit Master title style</a:t>
            </a:r>
            <a:endParaRPr lang="en-US" dirty="0"/>
          </a:p>
        </p:txBody>
      </p:sp>
      <p:sp>
        <p:nvSpPr>
          <p:cNvPr id="3" name="Date Placeholder 2"/>
          <p:cNvSpPr>
            <a:spLocks noGrp="1"/>
          </p:cNvSpPr>
          <p:nvPr>
            <p:ph type="dt" sz="half" idx="10"/>
          </p:nvPr>
        </p:nvSpPr>
        <p:spPr/>
        <p:txBody>
          <a:bodyPr/>
          <a:lstStyle/>
          <a:p>
            <a:fld id="{42AE50DA-A171-0242-9EDB-CD230A543809}" type="datetimeFigureOut">
              <a:rPr lang="en-US" smtClean="0">
                <a:solidFill>
                  <a:prstClr val="black">
                    <a:tint val="75000"/>
                  </a:prstClr>
                </a:solidFill>
              </a:rPr>
              <a:pPr/>
              <a:t>6/5/2012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CF1C34B-31FD-D747-9917-5247550CA40D}"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1676400" y="4850900"/>
            <a:ext cx="5486400" cy="533400"/>
          </a:xfrm>
        </p:spPr>
        <p:txBody>
          <a:bodyPr vert="horz" lIns="91440" tIns="45720" rIns="91440" bIns="45720" rtlCol="0">
            <a:noAutofit/>
          </a:bodyPr>
          <a:lstStyle>
            <a:lvl1pPr algn="ctr">
              <a:buNone/>
              <a:defRPr/>
            </a:lvl1pPr>
            <a:lvl2pPr marL="342900" indent="-342900" algn="ctr" defTabSz="457200" rtl="0" eaLnBrk="1" latinLnBrk="0" hangingPunct="1">
              <a:spcBef>
                <a:spcPct val="20000"/>
              </a:spcBef>
              <a:buFont typeface="Arial"/>
              <a:buNone/>
              <a:defRPr lang="en-US" sz="3100" kern="1200" dirty="0" smtClean="0">
                <a:solidFill>
                  <a:schemeClr val="tx1">
                    <a:lumMod val="75000"/>
                    <a:lumOff val="25000"/>
                  </a:schemeClr>
                </a:solidFill>
                <a:latin typeface="FoundrySterling-MediumExpert"/>
                <a:ea typeface="+mn-ea"/>
                <a:cs typeface="FoundrySterling-MediumExpert"/>
              </a:defRPr>
            </a:lvl2pPr>
            <a:lvl3pPr algn="ctr">
              <a:buNone/>
              <a:defRPr/>
            </a:lvl3pPr>
            <a:lvl4pPr algn="ctr">
              <a:buNone/>
              <a:defRPr/>
            </a:lvl4pPr>
            <a:lvl5pPr algn="ctr">
              <a:buNone/>
              <a:defRPr/>
            </a:lvl5pPr>
          </a:lstStyle>
          <a:p>
            <a:pPr lvl="1"/>
            <a:endParaRPr lang="en-US" dirty="0"/>
          </a:p>
        </p:txBody>
      </p:sp>
      <p:sp>
        <p:nvSpPr>
          <p:cNvPr id="12" name="Rectangle 11"/>
          <p:cNvSpPr/>
          <p:nvPr userDrawn="1"/>
        </p:nvSpPr>
        <p:spPr>
          <a:xfrm>
            <a:off x="-228600" y="152400"/>
            <a:ext cx="9601200" cy="29959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sp>
        <p:nvSpPr>
          <p:cNvPr id="14" name="Text Placeholder 13"/>
          <p:cNvSpPr>
            <a:spLocks noGrp="1"/>
          </p:cNvSpPr>
          <p:nvPr>
            <p:ph type="body" sz="quarter" idx="14"/>
          </p:nvPr>
        </p:nvSpPr>
        <p:spPr>
          <a:xfrm>
            <a:off x="762000" y="5231900"/>
            <a:ext cx="7467600" cy="661720"/>
          </a:xfrm>
          <a:noFill/>
        </p:spPr>
        <p:txBody>
          <a:bodyPr wrap="square" rtlCol="0">
            <a:spAutoFit/>
          </a:bodyPr>
          <a:lstStyle>
            <a:lvl1pPr marL="0" algn="ctr" defTabSz="457200" rtl="0" eaLnBrk="1" latinLnBrk="0" hangingPunct="1">
              <a:buNone/>
              <a:defRPr lang="en-US" sz="3700" kern="1200" dirty="0" smtClean="0">
                <a:solidFill>
                  <a:schemeClr val="tx1">
                    <a:lumMod val="75000"/>
                    <a:lumOff val="25000"/>
                  </a:schemeClr>
                </a:solidFill>
                <a:latin typeface="FoundrySterling-DemiExpert"/>
                <a:ea typeface="+mn-ea"/>
                <a:cs typeface="FoundrySterling-DemiExpert"/>
              </a:defRPr>
            </a:lvl1pPr>
          </a:lstStyle>
          <a:p>
            <a:pPr lvl="0"/>
            <a:endParaRPr lang="en-US" dirty="0"/>
          </a:p>
        </p:txBody>
      </p:sp>
    </p:spTree>
    <p:extLst>
      <p:ext uri="{BB962C8B-B14F-4D97-AF65-F5344CB8AC3E}">
        <p14:creationId xmlns:p14="http://schemas.microsoft.com/office/powerpoint/2010/main" val="28082922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h-TH"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smtClean="0"/>
              <a:t>Click to edit Master text styles</a:t>
            </a:r>
          </a:p>
          <a:p>
            <a:pPr lvl="1"/>
            <a:r>
              <a:rPr lang="th-TH" smtClean="0"/>
              <a:t>Second level</a:t>
            </a:r>
          </a:p>
          <a:p>
            <a:pPr lvl="2"/>
            <a:r>
              <a:rPr lang="th-TH" smtClean="0"/>
              <a:t>Third level</a:t>
            </a:r>
          </a:p>
          <a:p>
            <a:pPr lvl="3"/>
            <a:r>
              <a:rPr lang="th-TH" smtClean="0"/>
              <a:t>Fourth level</a:t>
            </a:r>
          </a:p>
          <a:p>
            <a:pPr lvl="4"/>
            <a:r>
              <a:rPr lang="th-TH"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Click to edit Master text styles</a:t>
            </a:r>
          </a:p>
        </p:txBody>
      </p:sp>
      <p:sp>
        <p:nvSpPr>
          <p:cNvPr id="5" name="Date Placeholder 4"/>
          <p:cNvSpPr>
            <a:spLocks noGrp="1"/>
          </p:cNvSpPr>
          <p:nvPr>
            <p:ph type="dt" sz="half" idx="10"/>
          </p:nvPr>
        </p:nvSpPr>
        <p:spPr/>
        <p:txBody>
          <a:bodyPr/>
          <a:lstStyle/>
          <a:p>
            <a:fld id="{42AE50DA-A171-0242-9EDB-CD230A543809}" type="datetimeFigureOut">
              <a:rPr lang="en-US" smtClean="0">
                <a:solidFill>
                  <a:prstClr val="black">
                    <a:tint val="75000"/>
                  </a:prstClr>
                </a:solidFill>
              </a:rPr>
              <a:pPr/>
              <a:t>6/5/2012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F1C34B-31FD-D747-9917-5247550CA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91171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h-TH"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smtClean="0"/>
              <a:t>Click to edit Master text styles</a:t>
            </a:r>
          </a:p>
        </p:txBody>
      </p:sp>
      <p:sp>
        <p:nvSpPr>
          <p:cNvPr id="5" name="Date Placeholder 4"/>
          <p:cNvSpPr>
            <a:spLocks noGrp="1"/>
          </p:cNvSpPr>
          <p:nvPr>
            <p:ph type="dt" sz="half" idx="10"/>
          </p:nvPr>
        </p:nvSpPr>
        <p:spPr/>
        <p:txBody>
          <a:bodyPr/>
          <a:lstStyle/>
          <a:p>
            <a:fld id="{42AE50DA-A171-0242-9EDB-CD230A543809}" type="datetimeFigureOut">
              <a:rPr lang="en-US" smtClean="0">
                <a:solidFill>
                  <a:prstClr val="black">
                    <a:tint val="75000"/>
                  </a:prstClr>
                </a:solidFill>
              </a:rPr>
              <a:pPr/>
              <a:t>6/5/2012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F1C34B-31FD-D747-9917-5247550CA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6991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h-TH" smtClean="0"/>
              <a:t>Click to edit Master text styles</a:t>
            </a:r>
          </a:p>
          <a:p>
            <a:pPr lvl="1"/>
            <a:r>
              <a:rPr lang="th-TH" smtClean="0"/>
              <a:t>Second level</a:t>
            </a:r>
          </a:p>
          <a:p>
            <a:pPr lvl="2"/>
            <a:r>
              <a:rPr lang="th-TH" smtClean="0"/>
              <a:t>Third level</a:t>
            </a:r>
          </a:p>
          <a:p>
            <a:pPr lvl="3"/>
            <a:r>
              <a:rPr lang="th-TH" smtClean="0"/>
              <a:t>Fourth level</a:t>
            </a:r>
          </a:p>
          <a:p>
            <a:pPr lvl="4"/>
            <a:r>
              <a:rPr lang="th-TH" smtClean="0"/>
              <a:t>Fifth level</a:t>
            </a:r>
            <a:endParaRPr lang="en-US"/>
          </a:p>
        </p:txBody>
      </p:sp>
      <p:sp>
        <p:nvSpPr>
          <p:cNvPr id="4" name="Date Placeholder 3"/>
          <p:cNvSpPr>
            <a:spLocks noGrp="1"/>
          </p:cNvSpPr>
          <p:nvPr>
            <p:ph type="dt" sz="half" idx="10"/>
          </p:nvPr>
        </p:nvSpPr>
        <p:spPr/>
        <p:txBody>
          <a:bodyPr/>
          <a:lstStyle/>
          <a:p>
            <a:fld id="{42AE50DA-A171-0242-9EDB-CD230A543809}" type="datetimeFigureOut">
              <a:rPr lang="en-US" smtClean="0">
                <a:solidFill>
                  <a:prstClr val="black">
                    <a:tint val="75000"/>
                  </a:prstClr>
                </a:solidFill>
              </a:rPr>
              <a:pPr/>
              <a:t>6/5/2012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F1C34B-31FD-D747-9917-5247550CA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6578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h-TH"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h-TH" smtClean="0"/>
              <a:t>Click to edit Master text styles</a:t>
            </a:r>
          </a:p>
          <a:p>
            <a:pPr lvl="1"/>
            <a:r>
              <a:rPr lang="th-TH" smtClean="0"/>
              <a:t>Second level</a:t>
            </a:r>
          </a:p>
          <a:p>
            <a:pPr lvl="2"/>
            <a:r>
              <a:rPr lang="th-TH" smtClean="0"/>
              <a:t>Third level</a:t>
            </a:r>
          </a:p>
          <a:p>
            <a:pPr lvl="3"/>
            <a:r>
              <a:rPr lang="th-TH" smtClean="0"/>
              <a:t>Fourth level</a:t>
            </a:r>
          </a:p>
          <a:p>
            <a:pPr lvl="4"/>
            <a:r>
              <a:rPr lang="th-TH" smtClean="0"/>
              <a:t>Fifth level</a:t>
            </a:r>
            <a:endParaRPr lang="en-US"/>
          </a:p>
        </p:txBody>
      </p:sp>
      <p:sp>
        <p:nvSpPr>
          <p:cNvPr id="4" name="Date Placeholder 3"/>
          <p:cNvSpPr>
            <a:spLocks noGrp="1"/>
          </p:cNvSpPr>
          <p:nvPr>
            <p:ph type="dt" sz="half" idx="10"/>
          </p:nvPr>
        </p:nvSpPr>
        <p:spPr/>
        <p:txBody>
          <a:bodyPr/>
          <a:lstStyle/>
          <a:p>
            <a:fld id="{42AE50DA-A171-0242-9EDB-CD230A543809}" type="datetimeFigureOut">
              <a:rPr lang="en-US" smtClean="0">
                <a:solidFill>
                  <a:prstClr val="black">
                    <a:tint val="75000"/>
                  </a:prstClr>
                </a:solidFill>
              </a:rPr>
              <a:pPr/>
              <a:t>6/5/2012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F1C34B-31FD-D747-9917-5247550CA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7980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792162"/>
          </a:xfrm>
        </p:spPr>
        <p:txBody>
          <a:bodyPr/>
          <a:lstStyle>
            <a:lvl1pPr>
              <a:defRPr cap="all">
                <a:solidFill>
                  <a:srgbClr val="23446A"/>
                </a:solidFill>
                <a:latin typeface="FoundrySterling-Bold"/>
                <a:cs typeface="FoundrySterling-Bold"/>
              </a:defRPr>
            </a:lvl1pPr>
          </a:lstStyle>
          <a:p>
            <a:r>
              <a:rPr lang="th-TH" dirty="0" smtClean="0"/>
              <a:t>Click to edit Master title style</a:t>
            </a:r>
            <a:endParaRPr lang="en-US" dirty="0"/>
          </a:p>
        </p:txBody>
      </p:sp>
      <p:sp>
        <p:nvSpPr>
          <p:cNvPr id="4" name="Date Placeholder 3"/>
          <p:cNvSpPr>
            <a:spLocks noGrp="1"/>
          </p:cNvSpPr>
          <p:nvPr>
            <p:ph type="dt" sz="half" idx="10"/>
          </p:nvPr>
        </p:nvSpPr>
        <p:spPr/>
        <p:txBody>
          <a:bodyPr/>
          <a:lstStyle/>
          <a:p>
            <a:fld id="{42AE50DA-A171-0242-9EDB-CD230A543809}" type="datetimeFigureOut">
              <a:rPr lang="en-US" smtClean="0"/>
              <a:pPr/>
              <a:t>6/5/2012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1C34B-31FD-D747-9917-5247550CA40D}" type="slidenum">
              <a:rPr lang="en-US" smtClean="0"/>
              <a:pPr/>
              <a:t>‹#›</a:t>
            </a:fld>
            <a:endParaRPr lang="en-US"/>
          </a:p>
        </p:txBody>
      </p:sp>
      <p:sp>
        <p:nvSpPr>
          <p:cNvPr id="8" name="Rectangle 7"/>
          <p:cNvSpPr/>
          <p:nvPr userDrawn="1"/>
        </p:nvSpPr>
        <p:spPr>
          <a:xfrm>
            <a:off x="-152400" y="38100"/>
            <a:ext cx="9448800" cy="13458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th-TH" dirty="0" smtClean="0"/>
              <a:t> </a:t>
            </a:r>
            <a:endParaRPr lang="en-US" dirty="0"/>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9B54502-908F-C24C-9F87-0027064727C7}" type="datetimeFigureOut">
              <a:rPr lang="en-US" smtClean="0"/>
              <a:pPr/>
              <a:t>6/5/2012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1FAAE2-9F1E-8A48-94F7-CA8B98E5A816}"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ctangle 6"/>
          <p:cNvSpPr/>
          <p:nvPr userDrawn="1"/>
        </p:nvSpPr>
        <p:spPr>
          <a:xfrm>
            <a:off x="-152400" y="38100"/>
            <a:ext cx="9448800" cy="13458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th-TH" dirty="0" smtClean="0">
                <a:solidFill>
                  <a:prstClr val="white"/>
                </a:solidFill>
              </a:rPr>
              <a:t> </a:t>
            </a:r>
            <a:endParaRPr lang="en-US" dirty="0">
              <a:solidFill>
                <a:prstClr val="white"/>
              </a:solidFill>
            </a:endParaRPr>
          </a:p>
        </p:txBody>
      </p:sp>
      <p:sp>
        <p:nvSpPr>
          <p:cNvPr id="2" name="Title 1"/>
          <p:cNvSpPr>
            <a:spLocks noGrp="1"/>
          </p:cNvSpPr>
          <p:nvPr>
            <p:ph type="title"/>
          </p:nvPr>
        </p:nvSpPr>
        <p:spPr>
          <a:xfrm>
            <a:off x="304800" y="274638"/>
            <a:ext cx="8534400" cy="792162"/>
          </a:xfrm>
        </p:spPr>
        <p:txBody>
          <a:bodyPr/>
          <a:lstStyle>
            <a:lvl1pPr>
              <a:defRPr cap="none">
                <a:solidFill>
                  <a:srgbClr val="23446A"/>
                </a:solidFill>
                <a:latin typeface="Helvetica"/>
                <a:cs typeface="Helvetica"/>
              </a:defRPr>
            </a:lvl1pPr>
          </a:lstStyle>
          <a:p>
            <a:r>
              <a:rPr lang="th-TH" dirty="0" smtClean="0"/>
              <a:t>Click to edit Master title style</a:t>
            </a:r>
            <a:endParaRPr lang="en-US" dirty="0"/>
          </a:p>
        </p:txBody>
      </p:sp>
      <p:sp>
        <p:nvSpPr>
          <p:cNvPr id="3" name="Content Placeholder 2"/>
          <p:cNvSpPr>
            <a:spLocks noGrp="1"/>
          </p:cNvSpPr>
          <p:nvPr>
            <p:ph idx="1"/>
          </p:nvPr>
        </p:nvSpPr>
        <p:spPr>
          <a:xfrm>
            <a:off x="304800" y="1112837"/>
            <a:ext cx="8534400" cy="5059363"/>
          </a:xfrm>
        </p:spPr>
        <p:txBody>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th-TH" dirty="0" smtClean="0"/>
              <a:t>Click to edit Master text styles</a:t>
            </a:r>
          </a:p>
          <a:p>
            <a:pPr lvl="1"/>
            <a:r>
              <a:rPr lang="th-TH" dirty="0" smtClean="0"/>
              <a:t>Second level</a:t>
            </a:r>
          </a:p>
          <a:p>
            <a:pPr lvl="2"/>
            <a:r>
              <a:rPr lang="th-TH" dirty="0" smtClean="0"/>
              <a:t>Third level</a:t>
            </a:r>
          </a:p>
          <a:p>
            <a:pPr lvl="3"/>
            <a:r>
              <a:rPr lang="th-TH" dirty="0" smtClean="0"/>
              <a:t>Fourth level</a:t>
            </a:r>
          </a:p>
          <a:p>
            <a:pPr lvl="4"/>
            <a:r>
              <a:rPr lang="th-TH" dirty="0" smtClean="0"/>
              <a:t>Fifth level</a:t>
            </a:r>
            <a:endParaRPr lang="en-US" dirty="0"/>
          </a:p>
        </p:txBody>
      </p:sp>
      <p:sp>
        <p:nvSpPr>
          <p:cNvPr id="4" name="Date Placeholder 3"/>
          <p:cNvSpPr>
            <a:spLocks noGrp="1"/>
          </p:cNvSpPr>
          <p:nvPr>
            <p:ph type="dt" sz="half" idx="10"/>
          </p:nvPr>
        </p:nvSpPr>
        <p:spPr/>
        <p:txBody>
          <a:bodyPr/>
          <a:lstStyle/>
          <a:p>
            <a:fld id="{42AE50DA-A171-0242-9EDB-CD230A543809}" type="datetimeFigureOut">
              <a:rPr lang="en-US" smtClean="0">
                <a:solidFill>
                  <a:prstClr val="black">
                    <a:tint val="75000"/>
                  </a:prstClr>
                </a:solidFill>
              </a:rPr>
              <a:pPr/>
              <a:t>6/5/2012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F1C34B-31FD-D747-9917-5247550CA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74149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2AE50DA-A171-0242-9EDB-CD230A543809}" type="datetimeFigureOut">
              <a:rPr lang="en-US" smtClean="0"/>
              <a:pPr/>
              <a:t>6/5/2012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1C34B-31FD-D747-9917-5247550CA40D}" type="slidenum">
              <a:rPr lang="en-US" smtClean="0"/>
              <a:pPr/>
              <a:t>‹#›</a:t>
            </a:fld>
            <a:endParaRPr lang="en-US"/>
          </a:p>
        </p:txBody>
      </p:sp>
      <p:sp>
        <p:nvSpPr>
          <p:cNvPr id="8" name="Rectangle 7"/>
          <p:cNvSpPr/>
          <p:nvPr userDrawn="1"/>
        </p:nvSpPr>
        <p:spPr>
          <a:xfrm>
            <a:off x="-152400" y="38100"/>
            <a:ext cx="9448800" cy="13458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th-TH" dirty="0" smtClean="0"/>
              <a:t> </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143000"/>
          </a:xfrm>
        </p:spPr>
        <p:txBody>
          <a:bodyPr vert="horz" lIns="91440" tIns="45720" rIns="91440" bIns="45720" rtlCol="0" anchor="ctr">
            <a:normAutofit/>
          </a:bodyPr>
          <a:lstStyle>
            <a:lvl1pPr>
              <a:defRPr kumimoji="0" lang="en-US" sz="4400" b="0" i="0" u="none" strike="noStrike" kern="1200" cap="all" spc="0" normalizeH="0" baseline="0" noProof="0" dirty="0" smtClean="0">
                <a:ln>
                  <a:noFill/>
                </a:ln>
                <a:solidFill>
                  <a:srgbClr val="23446A"/>
                </a:solidFill>
                <a:effectLst/>
                <a:uLnTx/>
                <a:uFillTx/>
                <a:latin typeface="FoundrySterling-Bold"/>
                <a:ea typeface="+mj-ea"/>
                <a:cs typeface="FoundrySterling-Bold"/>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th-TH" dirty="0" smtClean="0"/>
              <a:t>Click to edit Master title style</a:t>
            </a:r>
            <a:endParaRPr lang="en-US" dirty="0"/>
          </a:p>
        </p:txBody>
      </p:sp>
      <p:sp>
        <p:nvSpPr>
          <p:cNvPr id="3" name="Date Placeholder 2"/>
          <p:cNvSpPr>
            <a:spLocks noGrp="1"/>
          </p:cNvSpPr>
          <p:nvPr>
            <p:ph type="dt" sz="half" idx="10"/>
          </p:nvPr>
        </p:nvSpPr>
        <p:spPr/>
        <p:txBody>
          <a:bodyPr/>
          <a:lstStyle/>
          <a:p>
            <a:fld id="{42AE50DA-A171-0242-9EDB-CD230A543809}" type="datetimeFigureOut">
              <a:rPr lang="en-US" smtClean="0"/>
              <a:pPr/>
              <a:t>6/5/2012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F1C34B-31FD-D747-9917-5247550CA40D}" type="slidenum">
              <a:rPr lang="en-US" smtClean="0"/>
              <a:pPr/>
              <a:t>‹#›</a:t>
            </a:fld>
            <a:endParaRPr lang="en-US"/>
          </a:p>
        </p:txBody>
      </p:sp>
      <p:sp>
        <p:nvSpPr>
          <p:cNvPr id="7" name="Text Placeholder 6"/>
          <p:cNvSpPr>
            <a:spLocks noGrp="1"/>
          </p:cNvSpPr>
          <p:nvPr>
            <p:ph type="body" sz="quarter" idx="13"/>
          </p:nvPr>
        </p:nvSpPr>
        <p:spPr>
          <a:xfrm>
            <a:off x="1676400" y="3124200"/>
            <a:ext cx="5486400" cy="1905000"/>
          </a:xfrm>
        </p:spPr>
        <p:txBody>
          <a:bodyPr vert="horz" lIns="91440" tIns="45720" rIns="91440" bIns="45720" rtlCol="0">
            <a:noAutofit/>
          </a:bodyPr>
          <a:lstStyle>
            <a:lvl1pPr algn="ctr">
              <a:buNone/>
              <a:defRPr/>
            </a:lvl1pPr>
            <a:lvl2pPr marL="342900" indent="-342900" algn="ctr" defTabSz="457200" rtl="0" eaLnBrk="1" latinLnBrk="0" hangingPunct="1">
              <a:spcBef>
                <a:spcPct val="20000"/>
              </a:spcBef>
              <a:buFont typeface="Arial"/>
              <a:buNone/>
              <a:defRPr lang="en-US" sz="3100" kern="1200" dirty="0" smtClean="0">
                <a:solidFill>
                  <a:schemeClr val="tx1">
                    <a:lumMod val="75000"/>
                    <a:lumOff val="25000"/>
                  </a:schemeClr>
                </a:solidFill>
                <a:latin typeface="FoundrySterling-MediumExpert"/>
                <a:ea typeface="+mn-ea"/>
                <a:cs typeface="FoundrySterling-MediumExpert"/>
              </a:defRPr>
            </a:lvl2pPr>
            <a:lvl3pPr algn="ctr">
              <a:buNone/>
              <a:defRPr/>
            </a:lvl3pPr>
            <a:lvl4pPr algn="ctr">
              <a:buNone/>
              <a:defRPr/>
            </a:lvl4pPr>
            <a:lvl5pPr algn="ctr">
              <a:buNone/>
              <a:defRPr/>
            </a:lvl5pPr>
          </a:lstStyle>
          <a:p>
            <a:pPr lvl="1"/>
            <a:endParaRPr lang="en-US" dirty="0"/>
          </a:p>
        </p:txBody>
      </p:sp>
      <p:sp>
        <p:nvSpPr>
          <p:cNvPr id="12" name="Rectangle 11"/>
          <p:cNvSpPr/>
          <p:nvPr userDrawn="1"/>
        </p:nvSpPr>
        <p:spPr>
          <a:xfrm>
            <a:off x="-228600" y="152400"/>
            <a:ext cx="9601200" cy="29959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th-TH"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smtClean="0"/>
              <a:t>Click to edit Master text styles</a:t>
            </a:r>
          </a:p>
        </p:txBody>
      </p:sp>
      <p:sp>
        <p:nvSpPr>
          <p:cNvPr id="4" name="Date Placeholder 3"/>
          <p:cNvSpPr>
            <a:spLocks noGrp="1"/>
          </p:cNvSpPr>
          <p:nvPr>
            <p:ph type="dt" sz="half" idx="10"/>
          </p:nvPr>
        </p:nvSpPr>
        <p:spPr/>
        <p:txBody>
          <a:bodyPr/>
          <a:lstStyle/>
          <a:p>
            <a:fld id="{42AE50DA-A171-0242-9EDB-CD230A543809}" type="datetimeFigureOut">
              <a:rPr lang="en-US" smtClean="0"/>
              <a:pPr/>
              <a:t>6/5/2012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1C34B-31FD-D747-9917-5247550CA40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Click to edit Master text styles</a:t>
            </a:r>
          </a:p>
          <a:p>
            <a:pPr lvl="1"/>
            <a:r>
              <a:rPr lang="th-TH" smtClean="0"/>
              <a:t>Second level</a:t>
            </a:r>
          </a:p>
          <a:p>
            <a:pPr lvl="2"/>
            <a:r>
              <a:rPr lang="th-TH" smtClean="0"/>
              <a:t>Third level</a:t>
            </a:r>
          </a:p>
          <a:p>
            <a:pPr lvl="3"/>
            <a:r>
              <a:rPr lang="th-TH" smtClean="0"/>
              <a:t>Fourth level</a:t>
            </a:r>
          </a:p>
          <a:p>
            <a:pPr lvl="4"/>
            <a:r>
              <a:rPr lang="th-TH"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smtClean="0"/>
              <a:t>Click to edit Master text styles</a:t>
            </a:r>
          </a:p>
          <a:p>
            <a:pPr lvl="1"/>
            <a:r>
              <a:rPr lang="th-TH" smtClean="0"/>
              <a:t>Second level</a:t>
            </a:r>
          </a:p>
          <a:p>
            <a:pPr lvl="2"/>
            <a:r>
              <a:rPr lang="th-TH" smtClean="0"/>
              <a:t>Third level</a:t>
            </a:r>
          </a:p>
          <a:p>
            <a:pPr lvl="3"/>
            <a:r>
              <a:rPr lang="th-TH" smtClean="0"/>
              <a:t>Fourth level</a:t>
            </a:r>
          </a:p>
          <a:p>
            <a:pPr lvl="4"/>
            <a:r>
              <a:rPr lang="th-TH" smtClean="0"/>
              <a:t>Fifth level</a:t>
            </a:r>
            <a:endParaRPr lang="en-US"/>
          </a:p>
        </p:txBody>
      </p:sp>
      <p:sp>
        <p:nvSpPr>
          <p:cNvPr id="5" name="Date Placeholder 4"/>
          <p:cNvSpPr>
            <a:spLocks noGrp="1"/>
          </p:cNvSpPr>
          <p:nvPr>
            <p:ph type="dt" sz="half" idx="10"/>
          </p:nvPr>
        </p:nvSpPr>
        <p:spPr/>
        <p:txBody>
          <a:bodyPr/>
          <a:lstStyle/>
          <a:p>
            <a:fld id="{42AE50DA-A171-0242-9EDB-CD230A543809}" type="datetimeFigureOut">
              <a:rPr lang="en-US" smtClean="0"/>
              <a:pPr/>
              <a:t>6/5/2012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1C34B-31FD-D747-9917-5247550CA40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h-TH"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Click to edit Master text styles</a:t>
            </a:r>
          </a:p>
          <a:p>
            <a:pPr lvl="1"/>
            <a:r>
              <a:rPr lang="th-TH" smtClean="0"/>
              <a:t>Second level</a:t>
            </a:r>
          </a:p>
          <a:p>
            <a:pPr lvl="2"/>
            <a:r>
              <a:rPr lang="th-TH" smtClean="0"/>
              <a:t>Third level</a:t>
            </a:r>
          </a:p>
          <a:p>
            <a:pPr lvl="3"/>
            <a:r>
              <a:rPr lang="th-TH" smtClean="0"/>
              <a:t>Fourth level</a:t>
            </a:r>
          </a:p>
          <a:p>
            <a:pPr lvl="4"/>
            <a:r>
              <a:rPr lang="th-TH"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smtClean="0"/>
              <a:t>Click to edit Master text styles</a:t>
            </a:r>
          </a:p>
          <a:p>
            <a:pPr lvl="1"/>
            <a:r>
              <a:rPr lang="th-TH" smtClean="0"/>
              <a:t>Second level</a:t>
            </a:r>
          </a:p>
          <a:p>
            <a:pPr lvl="2"/>
            <a:r>
              <a:rPr lang="th-TH" smtClean="0"/>
              <a:t>Third level</a:t>
            </a:r>
          </a:p>
          <a:p>
            <a:pPr lvl="3"/>
            <a:r>
              <a:rPr lang="th-TH" smtClean="0"/>
              <a:t>Fourth level</a:t>
            </a:r>
          </a:p>
          <a:p>
            <a:pPr lvl="4"/>
            <a:r>
              <a:rPr lang="th-TH" smtClean="0"/>
              <a:t>Fifth level</a:t>
            </a:r>
            <a:endParaRPr lang="en-US"/>
          </a:p>
        </p:txBody>
      </p:sp>
      <p:sp>
        <p:nvSpPr>
          <p:cNvPr id="7" name="Date Placeholder 6"/>
          <p:cNvSpPr>
            <a:spLocks noGrp="1"/>
          </p:cNvSpPr>
          <p:nvPr>
            <p:ph type="dt" sz="half" idx="10"/>
          </p:nvPr>
        </p:nvSpPr>
        <p:spPr/>
        <p:txBody>
          <a:bodyPr/>
          <a:lstStyle/>
          <a:p>
            <a:fld id="{42AE50DA-A171-0242-9EDB-CD230A543809}" type="datetimeFigureOut">
              <a:rPr lang="en-US" smtClean="0"/>
              <a:pPr/>
              <a:t>6/5/2012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F1C34B-31FD-D747-9917-5247550CA40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smtClean="0"/>
              <a:t>Click to edit Master title style</a:t>
            </a:r>
            <a:endParaRPr lang="en-US"/>
          </a:p>
        </p:txBody>
      </p:sp>
      <p:sp>
        <p:nvSpPr>
          <p:cNvPr id="3" name="Date Placeholder 2"/>
          <p:cNvSpPr>
            <a:spLocks noGrp="1"/>
          </p:cNvSpPr>
          <p:nvPr>
            <p:ph type="dt" sz="half" idx="10"/>
          </p:nvPr>
        </p:nvSpPr>
        <p:spPr/>
        <p:txBody>
          <a:bodyPr/>
          <a:lstStyle/>
          <a:p>
            <a:fld id="{42AE50DA-A171-0242-9EDB-CD230A543809}" type="datetimeFigureOut">
              <a:rPr lang="en-US" smtClean="0"/>
              <a:pPr/>
              <a:t>6/5/2012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F1C34B-31FD-D747-9917-5247550CA40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alpha val="25000"/>
              </a:schemeClr>
            </a:gs>
            <a:gs pos="100000">
              <a:schemeClr val="bg1">
                <a:lumMod val="50000"/>
                <a:alpha val="43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h-TH"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h-TH" smtClean="0"/>
              <a:t>Click to edit Master text styles</a:t>
            </a:r>
          </a:p>
          <a:p>
            <a:pPr lvl="1"/>
            <a:r>
              <a:rPr lang="th-TH" smtClean="0"/>
              <a:t>Second level</a:t>
            </a:r>
          </a:p>
          <a:p>
            <a:pPr lvl="2"/>
            <a:r>
              <a:rPr lang="th-TH" smtClean="0"/>
              <a:t>Third level</a:t>
            </a:r>
          </a:p>
          <a:p>
            <a:pPr lvl="3"/>
            <a:r>
              <a:rPr lang="th-TH" smtClean="0"/>
              <a:t>Fourth level</a:t>
            </a:r>
          </a:p>
          <a:p>
            <a:pPr lvl="4"/>
            <a:r>
              <a:rPr lang="th-TH"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AE50DA-A171-0242-9EDB-CD230A543809}" type="datetimeFigureOut">
              <a:rPr lang="en-US" smtClean="0"/>
              <a:pPr/>
              <a:t>6/5/2012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F1C34B-31FD-D747-9917-5247550CA40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iming>
    <p:tnLst>
      <p:par>
        <p:cTn id="1" dur="indefinite" restart="never" nodeType="tmRoot"/>
      </p:par>
    </p:tnLst>
  </p:timing>
  <p:txStyles>
    <p:titleStyle>
      <a:lvl1pPr algn="l" defTabSz="457200" rtl="0" eaLnBrk="1" latinLnBrk="0" hangingPunct="1">
        <a:spcBef>
          <a:spcPct val="0"/>
        </a:spcBef>
        <a:buNone/>
        <a:defRPr sz="4400" kern="1200">
          <a:solidFill>
            <a:schemeClr val="tx1"/>
          </a:solidFill>
          <a:latin typeface="FoundrySterling-MediumExpert"/>
          <a:ea typeface="+mj-ea"/>
          <a:cs typeface="FoundrySterling-MediumExper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FoundrySterling-MediumExpert"/>
          <a:ea typeface="+mn-ea"/>
          <a:cs typeface="FoundrySterling-MediumExpert"/>
        </a:defRPr>
      </a:lvl1pPr>
      <a:lvl2pPr marL="742950" indent="-285750" algn="l" defTabSz="457200" rtl="0" eaLnBrk="1" latinLnBrk="0" hangingPunct="1">
        <a:spcBef>
          <a:spcPct val="20000"/>
        </a:spcBef>
        <a:buFont typeface="Arial"/>
        <a:buChar char="–"/>
        <a:defRPr sz="2800" kern="1200">
          <a:solidFill>
            <a:schemeClr val="tx1"/>
          </a:solidFill>
          <a:latin typeface="FoundrySterling-MediumExpert"/>
          <a:ea typeface="+mn-ea"/>
          <a:cs typeface="FoundrySterling-MediumExpert"/>
        </a:defRPr>
      </a:lvl2pPr>
      <a:lvl3pPr marL="1143000" indent="-228600" algn="l" defTabSz="457200" rtl="0" eaLnBrk="1" latinLnBrk="0" hangingPunct="1">
        <a:spcBef>
          <a:spcPct val="20000"/>
        </a:spcBef>
        <a:buFont typeface="Arial"/>
        <a:buChar char="•"/>
        <a:defRPr sz="2400" kern="1200">
          <a:solidFill>
            <a:schemeClr val="tx1"/>
          </a:solidFill>
          <a:latin typeface="FoundrySterling-MediumExpert"/>
          <a:ea typeface="+mn-ea"/>
          <a:cs typeface="FoundrySterling-MediumExpert"/>
        </a:defRPr>
      </a:lvl3pPr>
      <a:lvl4pPr marL="1600200" indent="-228600" algn="l" defTabSz="457200" rtl="0" eaLnBrk="1" latinLnBrk="0" hangingPunct="1">
        <a:spcBef>
          <a:spcPct val="20000"/>
        </a:spcBef>
        <a:buFont typeface="Arial"/>
        <a:buChar char="–"/>
        <a:defRPr sz="2000" kern="1200">
          <a:solidFill>
            <a:schemeClr val="tx1"/>
          </a:solidFill>
          <a:latin typeface="FoundrySterling-MediumExpert"/>
          <a:ea typeface="+mn-ea"/>
          <a:cs typeface="FoundrySterling-MediumExpert"/>
        </a:defRPr>
      </a:lvl4pPr>
      <a:lvl5pPr marL="2057400" indent="-228600" algn="l" defTabSz="457200" rtl="0" eaLnBrk="1" latinLnBrk="0" hangingPunct="1">
        <a:spcBef>
          <a:spcPct val="20000"/>
        </a:spcBef>
        <a:buFont typeface="Arial"/>
        <a:buChar char="»"/>
        <a:defRPr sz="2000" kern="1200">
          <a:solidFill>
            <a:schemeClr val="tx1"/>
          </a:solidFill>
          <a:latin typeface="FoundrySterling-MediumExpert"/>
          <a:ea typeface="+mn-ea"/>
          <a:cs typeface="FoundrySterling-MediumExper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alpha val="25000"/>
              </a:schemeClr>
            </a:gs>
            <a:gs pos="100000">
              <a:schemeClr val="bg1">
                <a:lumMod val="50000"/>
                <a:alpha val="43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h-TH"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h-TH" dirty="0" smtClean="0"/>
              <a:t>Click to edit Master text styles</a:t>
            </a:r>
          </a:p>
          <a:p>
            <a:pPr lvl="1"/>
            <a:r>
              <a:rPr lang="th-TH" dirty="0" smtClean="0"/>
              <a:t>Second level</a:t>
            </a:r>
          </a:p>
          <a:p>
            <a:pPr lvl="2"/>
            <a:r>
              <a:rPr lang="th-TH" dirty="0" smtClean="0"/>
              <a:t>Third level</a:t>
            </a:r>
          </a:p>
          <a:p>
            <a:pPr lvl="3"/>
            <a:r>
              <a:rPr lang="th-TH" dirty="0" smtClean="0"/>
              <a:t>Fourth level</a:t>
            </a:r>
          </a:p>
          <a:p>
            <a:pPr lvl="4"/>
            <a:r>
              <a:rPr lang="th-TH"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AE50DA-A171-0242-9EDB-CD230A543809}" type="datetimeFigureOut">
              <a:rPr lang="en-US" smtClean="0">
                <a:solidFill>
                  <a:prstClr val="black">
                    <a:tint val="75000"/>
                  </a:prstClr>
                </a:solidFill>
              </a:rPr>
              <a:pPr/>
              <a:t>6/5/2012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F1C34B-31FD-D747-9917-5247550CA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72291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iming>
    <p:tnLst>
      <p:par>
        <p:cTn id="1" dur="indefinite" restart="never" nodeType="tmRoot"/>
      </p:par>
    </p:tnLst>
  </p:timing>
  <p:txStyles>
    <p:titleStyle>
      <a:lvl1pPr algn="l" defTabSz="457200" rtl="0" eaLnBrk="1" latinLnBrk="0" hangingPunct="1">
        <a:spcBef>
          <a:spcPct val="0"/>
        </a:spcBef>
        <a:buNone/>
        <a:defRPr sz="440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alpha val="25000"/>
              </a:schemeClr>
            </a:gs>
            <a:gs pos="100000">
              <a:schemeClr val="bg1">
                <a:lumMod val="50000"/>
                <a:alpha val="43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h-TH"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h-TH" smtClean="0"/>
              <a:t>Click to edit Master text styles</a:t>
            </a:r>
          </a:p>
          <a:p>
            <a:pPr lvl="1"/>
            <a:r>
              <a:rPr lang="th-TH" smtClean="0"/>
              <a:t>Second level</a:t>
            </a:r>
          </a:p>
          <a:p>
            <a:pPr lvl="2"/>
            <a:r>
              <a:rPr lang="th-TH" smtClean="0"/>
              <a:t>Third level</a:t>
            </a:r>
          </a:p>
          <a:p>
            <a:pPr lvl="3"/>
            <a:r>
              <a:rPr lang="th-TH" smtClean="0"/>
              <a:t>Fourth level</a:t>
            </a:r>
          </a:p>
          <a:p>
            <a:pPr lvl="4"/>
            <a:r>
              <a:rPr lang="th-TH"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AE50DA-A171-0242-9EDB-CD230A543809}" type="datetimeFigureOut">
              <a:rPr lang="en-US" smtClean="0">
                <a:solidFill>
                  <a:prstClr val="black">
                    <a:tint val="75000"/>
                  </a:prstClr>
                </a:solidFill>
              </a:rPr>
              <a:pPr/>
              <a:t>6/5/2012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F1C34B-31FD-D747-9917-5247550CA4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985668"/>
      </p:ext>
    </p:extLst>
  </p:cSld>
  <p:clrMap bg1="lt1" tx1="dk1" bg2="lt2" tx2="dk2" accent1="accent1" accent2="accent2" accent3="accent3" accent4="accent4" accent5="accent5" accent6="accent6" hlink="hlink" folHlink="folHlink"/>
  <p:sldLayoutIdLst>
    <p:sldLayoutId id="2147483683" r:id="rId1"/>
    <p:sldLayoutId id="2147483684" r:id="rId2"/>
  </p:sldLayoutIdLst>
  <p:timing>
    <p:tnLst>
      <p:par>
        <p:cTn id="1" dur="indefinite" restart="never" nodeType="tmRoot"/>
      </p:par>
    </p:tnLst>
  </p:timing>
  <p:txStyles>
    <p:titleStyle>
      <a:lvl1pPr algn="l" defTabSz="457200" rtl="0" eaLnBrk="1" latinLnBrk="0" hangingPunct="1">
        <a:spcBef>
          <a:spcPct val="0"/>
        </a:spcBef>
        <a:buNone/>
        <a:defRPr sz="4400" kern="1200">
          <a:solidFill>
            <a:schemeClr val="tx1"/>
          </a:solidFill>
          <a:latin typeface="FoundrySterling-MediumExpert"/>
          <a:ea typeface="+mj-ea"/>
          <a:cs typeface="FoundrySterling-MediumExper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FoundrySterling-MediumExpert"/>
          <a:ea typeface="+mn-ea"/>
          <a:cs typeface="FoundrySterling-MediumExpert"/>
        </a:defRPr>
      </a:lvl1pPr>
      <a:lvl2pPr marL="742950" indent="-285750" algn="l" defTabSz="457200" rtl="0" eaLnBrk="1" latinLnBrk="0" hangingPunct="1">
        <a:spcBef>
          <a:spcPct val="20000"/>
        </a:spcBef>
        <a:buFont typeface="Arial"/>
        <a:buChar char="–"/>
        <a:defRPr sz="2800" kern="1200">
          <a:solidFill>
            <a:schemeClr val="tx1"/>
          </a:solidFill>
          <a:latin typeface="FoundrySterling-MediumExpert"/>
          <a:ea typeface="+mn-ea"/>
          <a:cs typeface="FoundrySterling-MediumExpert"/>
        </a:defRPr>
      </a:lvl2pPr>
      <a:lvl3pPr marL="1143000" indent="-228600" algn="l" defTabSz="457200" rtl="0" eaLnBrk="1" latinLnBrk="0" hangingPunct="1">
        <a:spcBef>
          <a:spcPct val="20000"/>
        </a:spcBef>
        <a:buFont typeface="Arial"/>
        <a:buChar char="•"/>
        <a:defRPr sz="2400" kern="1200">
          <a:solidFill>
            <a:schemeClr val="tx1"/>
          </a:solidFill>
          <a:latin typeface="FoundrySterling-MediumExpert"/>
          <a:ea typeface="+mn-ea"/>
          <a:cs typeface="FoundrySterling-MediumExpert"/>
        </a:defRPr>
      </a:lvl3pPr>
      <a:lvl4pPr marL="1600200" indent="-228600" algn="l" defTabSz="457200" rtl="0" eaLnBrk="1" latinLnBrk="0" hangingPunct="1">
        <a:spcBef>
          <a:spcPct val="20000"/>
        </a:spcBef>
        <a:buFont typeface="Arial"/>
        <a:buChar char="–"/>
        <a:defRPr sz="2000" kern="1200">
          <a:solidFill>
            <a:schemeClr val="tx1"/>
          </a:solidFill>
          <a:latin typeface="FoundrySterling-MediumExpert"/>
          <a:ea typeface="+mn-ea"/>
          <a:cs typeface="FoundrySterling-MediumExpert"/>
        </a:defRPr>
      </a:lvl4pPr>
      <a:lvl5pPr marL="2057400" indent="-228600" algn="l" defTabSz="457200" rtl="0" eaLnBrk="1" latinLnBrk="0" hangingPunct="1">
        <a:spcBef>
          <a:spcPct val="20000"/>
        </a:spcBef>
        <a:buFont typeface="Arial"/>
        <a:buChar char="»"/>
        <a:defRPr sz="2000" kern="1200">
          <a:solidFill>
            <a:schemeClr val="tx1"/>
          </a:solidFill>
          <a:latin typeface="FoundrySterling-MediumExpert"/>
          <a:ea typeface="+mn-ea"/>
          <a:cs typeface="FoundrySterling-MediumExper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hyperlink" Target="http://www.cs.umd.edu/hcil/manylist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cs.umd.edu/hcil/manylists" TargetMode="Externa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304800" y="838200"/>
            <a:ext cx="8686800" cy="1600200"/>
          </a:xfrm>
          <a:prstGeom prst="rect">
            <a:avLst/>
          </a:prstGeom>
        </p:spPr>
        <p:txBody>
          <a:bodyPr vert="horz" lIns="91440" tIns="45720" rIns="91440" bIns="45720" rtlCol="0" anchor="t">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21509B"/>
                </a:solidFill>
                <a:effectLst/>
                <a:uLnTx/>
                <a:uFillTx/>
                <a:latin typeface="Helvetica" pitchFamily="34" charset="0"/>
                <a:ea typeface="+mj-ea"/>
                <a:cs typeface="Helvetica" pitchFamily="34" charset="0"/>
              </a:rPr>
              <a:t>Animated Interfaces for List Comparison </a:t>
            </a:r>
            <a:br>
              <a:rPr kumimoji="0" lang="en-US" sz="3600" b="0" i="0" u="none" strike="noStrike" kern="1200" cap="none" spc="0" normalizeH="0" baseline="0" noProof="0" dirty="0" smtClean="0">
                <a:ln>
                  <a:noFill/>
                </a:ln>
                <a:solidFill>
                  <a:srgbClr val="21509B"/>
                </a:solidFill>
                <a:effectLst/>
                <a:uLnTx/>
                <a:uFillTx/>
                <a:latin typeface="Helvetica" pitchFamily="34" charset="0"/>
                <a:ea typeface="+mj-ea"/>
                <a:cs typeface="Helvetica" pitchFamily="34" charset="0"/>
              </a:rPr>
            </a:br>
            <a:r>
              <a:rPr kumimoji="0" lang="en-US" sz="900" b="0" i="0" u="none" strike="noStrike" kern="1200" cap="none" spc="0" normalizeH="0" baseline="0" noProof="0" dirty="0" smtClean="0">
                <a:ln>
                  <a:noFill/>
                </a:ln>
                <a:solidFill>
                  <a:srgbClr val="21509B"/>
                </a:solidFill>
                <a:effectLst/>
                <a:uLnTx/>
                <a:uFillTx/>
                <a:latin typeface="Helvetica" pitchFamily="34" charset="0"/>
                <a:ea typeface="+mj-ea"/>
                <a:cs typeface="Helvetica" pitchFamily="34" charset="0"/>
              </a:rPr>
              <a:t/>
            </a:r>
            <a:br>
              <a:rPr kumimoji="0" lang="en-US" sz="900" b="0" i="0" u="none" strike="noStrike" kern="1200" cap="none" spc="0" normalizeH="0" baseline="0" noProof="0" dirty="0" smtClean="0">
                <a:ln>
                  <a:noFill/>
                </a:ln>
                <a:solidFill>
                  <a:srgbClr val="21509B"/>
                </a:solidFill>
                <a:effectLst/>
                <a:uLnTx/>
                <a:uFillTx/>
                <a:latin typeface="Helvetica" pitchFamily="34" charset="0"/>
                <a:ea typeface="+mj-ea"/>
                <a:cs typeface="Helvetica" pitchFamily="34" charset="0"/>
              </a:rPr>
            </a:br>
            <a:r>
              <a:rPr kumimoji="0" lang="en-US" sz="2800" b="0" i="0" u="none" strike="noStrike" kern="1200" cap="none" spc="0" normalizeH="0" baseline="0" noProof="0" dirty="0" smtClean="0">
                <a:ln>
                  <a:noFill/>
                </a:ln>
                <a:solidFill>
                  <a:srgbClr val="21509B"/>
                </a:solidFill>
                <a:effectLst/>
                <a:uLnTx/>
                <a:uFillTx/>
                <a:latin typeface="Helvetica" pitchFamily="34" charset="0"/>
                <a:ea typeface="+mj-ea"/>
                <a:cs typeface="Helvetica" pitchFamily="34" charset="0"/>
              </a:rPr>
              <a:t>Medication Reconciliation and Product Comparison</a:t>
            </a:r>
            <a:endParaRPr kumimoji="0" lang="en-US" sz="3600" b="0" i="0" u="none" strike="noStrike" kern="1200" cap="none" spc="0" normalizeH="0" baseline="0" noProof="0" dirty="0">
              <a:ln>
                <a:noFill/>
              </a:ln>
              <a:solidFill>
                <a:srgbClr val="21509B"/>
              </a:solidFill>
              <a:effectLst/>
              <a:uLnTx/>
              <a:uFillTx/>
              <a:latin typeface="Helvetica" pitchFamily="34" charset="0"/>
              <a:ea typeface="+mj-ea"/>
              <a:cs typeface="Helvetica" pitchFamily="34" charset="0"/>
            </a:endParaRPr>
          </a:p>
        </p:txBody>
      </p:sp>
      <p:sp>
        <p:nvSpPr>
          <p:cNvPr id="3" name="Title 2"/>
          <p:cNvSpPr txBox="1">
            <a:spLocks/>
          </p:cNvSpPr>
          <p:nvPr/>
        </p:nvSpPr>
        <p:spPr>
          <a:xfrm>
            <a:off x="329133" y="2809155"/>
            <a:ext cx="8686800" cy="990600"/>
          </a:xfrm>
          <a:prstGeom prst="rect">
            <a:avLst/>
          </a:prstGeom>
          <a:effectLst/>
        </p:spPr>
        <p:txBody>
          <a:bodyPr vert="horz"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noProof="0" dirty="0" smtClean="0">
                <a:latin typeface="Helvetica" pitchFamily="34" charset="0"/>
                <a:ea typeface="+mj-ea"/>
                <a:cs typeface="Helvetica" pitchFamily="34" charset="0"/>
              </a:rPr>
              <a:t>C</a:t>
            </a:r>
            <a:r>
              <a:rPr lang="th-TH" sz="2800" noProof="0" dirty="0" smtClean="0">
                <a:latin typeface="Helvetica" pitchFamily="34" charset="0"/>
                <a:ea typeface="+mj-ea"/>
                <a:cs typeface="FoundrySterling-MediumExpert"/>
              </a:rPr>
              <a:t>atherine Plaisant</a:t>
            </a:r>
            <a:endParaRPr lang="en-US" sz="2800" noProof="0" dirty="0" smtClean="0">
              <a:latin typeface="Helvetica" pitchFamily="34" charset="0"/>
              <a:ea typeface="+mj-ea"/>
              <a:cs typeface="Helvetica" pitchFamily="34" charset="0"/>
            </a:endParaRPr>
          </a:p>
          <a:p>
            <a:pPr lvl="0" defTabSz="914400">
              <a:spcBef>
                <a:spcPct val="0"/>
              </a:spcBef>
              <a:defRPr/>
            </a:pPr>
            <a:r>
              <a:rPr lang="en-US" sz="2800" dirty="0">
                <a:latin typeface="Helvetica" pitchFamily="34" charset="0"/>
                <a:ea typeface="+mj-ea"/>
                <a:cs typeface="Helvetica" pitchFamily="34" charset="0"/>
              </a:rPr>
              <a:t>w</a:t>
            </a:r>
            <a:r>
              <a:rPr lang="en-US" sz="2800" dirty="0" smtClean="0">
                <a:latin typeface="Helvetica" pitchFamily="34" charset="0"/>
                <a:ea typeface="+mj-ea"/>
                <a:cs typeface="Helvetica" pitchFamily="34" charset="0"/>
              </a:rPr>
              <a:t>ith Tiffany Chao, Ran Liu, Ben Shneiderman</a:t>
            </a:r>
            <a:endParaRPr lang="th-TH" sz="2800" noProof="0" dirty="0" smtClean="0">
              <a:latin typeface="Helvetica" pitchFamily="34" charset="0"/>
              <a:ea typeface="+mj-ea"/>
              <a:cs typeface="FoundrySterling-MediumExpert"/>
            </a:endParaRPr>
          </a:p>
        </p:txBody>
      </p:sp>
      <p:sp>
        <p:nvSpPr>
          <p:cNvPr id="4" name="Rectangle 3"/>
          <p:cNvSpPr/>
          <p:nvPr/>
        </p:nvSpPr>
        <p:spPr>
          <a:xfrm>
            <a:off x="0" y="5638800"/>
            <a:ext cx="9144000" cy="838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Helvetica" pitchFamily="34" charset="0"/>
              <a:cs typeface="Helvetica" pitchFamily="34" charset="0"/>
            </a:endParaRPr>
          </a:p>
        </p:txBody>
      </p:sp>
      <p:sp>
        <p:nvSpPr>
          <p:cNvPr id="5" name="TextBox 4"/>
          <p:cNvSpPr txBox="1"/>
          <p:nvPr/>
        </p:nvSpPr>
        <p:spPr>
          <a:xfrm>
            <a:off x="7194051" y="6553200"/>
            <a:ext cx="1568949" cy="261610"/>
          </a:xfrm>
          <a:prstGeom prst="rect">
            <a:avLst/>
          </a:prstGeom>
          <a:noFill/>
        </p:spPr>
        <p:txBody>
          <a:bodyPr wrap="square" rtlCol="0">
            <a:spAutoFit/>
          </a:bodyPr>
          <a:lstStyle/>
          <a:p>
            <a:pPr algn="ctr"/>
            <a:r>
              <a:rPr lang="en-US" sz="1100" dirty="0" smtClean="0">
                <a:latin typeface="Helvetica" pitchFamily="34" charset="0"/>
                <a:cs typeface="Helvetica" pitchFamily="34" charset="0"/>
              </a:rPr>
              <a:t>SOH-2012</a:t>
            </a:r>
            <a:endParaRPr lang="en-US" sz="1100" dirty="0">
              <a:latin typeface="Helvetica" pitchFamily="34" charset="0"/>
              <a:cs typeface="Helvetica" pitchFamily="34" charset="0"/>
            </a:endParaRPr>
          </a:p>
        </p:txBody>
      </p:sp>
      <p:pic>
        <p:nvPicPr>
          <p:cNvPr id="6" name="Picture 5"/>
          <p:cNvPicPr>
            <a:picLocks noChangeAspect="1"/>
          </p:cNvPicPr>
          <p:nvPr/>
        </p:nvPicPr>
        <p:blipFill>
          <a:blip r:embed="rId2"/>
          <a:stretch>
            <a:fillRect/>
          </a:stretch>
        </p:blipFill>
        <p:spPr>
          <a:xfrm>
            <a:off x="7382410" y="3810000"/>
            <a:ext cx="1609190" cy="1600200"/>
          </a:xfrm>
          <a:prstGeom prst="rect">
            <a:avLst/>
          </a:prstGeom>
        </p:spPr>
      </p:pic>
      <p:sp>
        <p:nvSpPr>
          <p:cNvPr id="7" name="Title 2"/>
          <p:cNvSpPr txBox="1">
            <a:spLocks/>
          </p:cNvSpPr>
          <p:nvPr/>
        </p:nvSpPr>
        <p:spPr>
          <a:xfrm>
            <a:off x="304800" y="5410200"/>
            <a:ext cx="8686800" cy="1219200"/>
          </a:xfrm>
          <a:prstGeom prst="rect">
            <a:avLst/>
          </a:prstGeom>
          <a:effectLst/>
        </p:spPr>
        <p:txBody>
          <a:bodyPr vert="horz"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h-TH" sz="2400" b="0" i="0" u="none" strike="noStrike" kern="1200" spc="0" normalizeH="0" baseline="0" noProof="0" dirty="0" smtClean="0">
                <a:ln>
                  <a:noFill/>
                </a:ln>
                <a:solidFill>
                  <a:schemeClr val="tx1">
                    <a:lumMod val="65000"/>
                    <a:lumOff val="35000"/>
                  </a:schemeClr>
                </a:solidFill>
                <a:effectLst/>
                <a:uLnTx/>
                <a:uFillTx/>
                <a:latin typeface="Helvetica" pitchFamily="34" charset="0"/>
                <a:ea typeface="+mj-ea"/>
                <a:cs typeface="FoundrySterling-MediumExpert"/>
              </a:rPr>
              <a:t>Human-</a:t>
            </a:r>
            <a:r>
              <a:rPr kumimoji="0" lang="en-US" sz="2400" b="0" i="0" u="none" strike="noStrike" kern="1200" spc="0" normalizeH="0" baseline="0" noProof="0" dirty="0" smtClean="0">
                <a:ln>
                  <a:noFill/>
                </a:ln>
                <a:solidFill>
                  <a:schemeClr val="tx1">
                    <a:lumMod val="65000"/>
                    <a:lumOff val="35000"/>
                  </a:schemeClr>
                </a:solidFill>
                <a:effectLst/>
                <a:uLnTx/>
                <a:uFillTx/>
                <a:latin typeface="Helvetica" pitchFamily="34" charset="0"/>
                <a:ea typeface="+mj-ea"/>
                <a:cs typeface="FoundrySterling-MediumExpert"/>
              </a:rPr>
              <a:t>C</a:t>
            </a:r>
            <a:r>
              <a:rPr kumimoji="0" lang="th-TH" sz="2400" b="0" i="0" u="none" strike="noStrike" kern="1200" spc="0" normalizeH="0" baseline="0" noProof="0" dirty="0" smtClean="0">
                <a:ln>
                  <a:noFill/>
                </a:ln>
                <a:solidFill>
                  <a:schemeClr val="tx1">
                    <a:lumMod val="65000"/>
                    <a:lumOff val="35000"/>
                  </a:schemeClr>
                </a:solidFill>
                <a:effectLst/>
                <a:uLnTx/>
                <a:uFillTx/>
                <a:latin typeface="Helvetica" pitchFamily="34" charset="0"/>
                <a:ea typeface="+mj-ea"/>
                <a:cs typeface="FoundrySterling-MediumExpert"/>
              </a:rPr>
              <a:t>omputer Interaction</a:t>
            </a:r>
            <a:r>
              <a:rPr kumimoji="0" lang="th-TH" sz="2400" b="0" i="0" u="none" strike="noStrike" kern="1200" spc="0" normalizeH="0" noProof="0" dirty="0" smtClean="0">
                <a:ln>
                  <a:noFill/>
                </a:ln>
                <a:solidFill>
                  <a:schemeClr val="tx1">
                    <a:lumMod val="65000"/>
                    <a:lumOff val="35000"/>
                  </a:schemeClr>
                </a:solidFill>
                <a:effectLst/>
                <a:uLnTx/>
                <a:uFillTx/>
                <a:latin typeface="Helvetica" pitchFamily="34" charset="0"/>
                <a:ea typeface="+mj-ea"/>
                <a:cs typeface="FoundrySterling-MediumExpert"/>
              </a:rPr>
              <a:t> Lab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2400" baseline="0" dirty="0" smtClean="0">
                <a:solidFill>
                  <a:schemeClr val="tx1">
                    <a:lumMod val="50000"/>
                    <a:lumOff val="50000"/>
                  </a:schemeClr>
                </a:solidFill>
                <a:latin typeface="Helvetica" pitchFamily="34" charset="0"/>
                <a:ea typeface="+mj-ea"/>
                <a:cs typeface="Helvetica" pitchFamily="34" charset="0"/>
              </a:rPr>
              <a:t>U</a:t>
            </a:r>
            <a:r>
              <a:rPr lang="th-TH" sz="2400" baseline="0" dirty="0" smtClean="0">
                <a:solidFill>
                  <a:schemeClr val="tx1">
                    <a:lumMod val="50000"/>
                    <a:lumOff val="50000"/>
                  </a:schemeClr>
                </a:solidFill>
                <a:latin typeface="Helvetica" pitchFamily="34" charset="0"/>
                <a:ea typeface="+mj-ea"/>
                <a:cs typeface="FoundrySterling-MediumExpert"/>
              </a:rPr>
              <a:t>niversity</a:t>
            </a:r>
            <a:r>
              <a:rPr lang="th-TH" sz="2400" dirty="0" smtClean="0">
                <a:solidFill>
                  <a:schemeClr val="tx1">
                    <a:lumMod val="50000"/>
                    <a:lumOff val="50000"/>
                  </a:schemeClr>
                </a:solidFill>
                <a:latin typeface="Helvetica" pitchFamily="34" charset="0"/>
                <a:ea typeface="+mj-ea"/>
                <a:cs typeface="FoundrySterling-MediumExpert"/>
              </a:rPr>
              <a:t> Of Maryland</a:t>
            </a:r>
            <a:endParaRPr kumimoji="0" lang="en-US" sz="2400" i="0" u="none" strike="noStrike" kern="1200" spc="0" normalizeH="0" baseline="0" noProof="0" dirty="0">
              <a:ln>
                <a:noFill/>
              </a:ln>
              <a:solidFill>
                <a:schemeClr val="tx1">
                  <a:lumMod val="50000"/>
                  <a:lumOff val="50000"/>
                </a:schemeClr>
              </a:solidFill>
              <a:effectLst/>
              <a:uLnTx/>
              <a:uFillTx/>
              <a:latin typeface="Helvetica" pitchFamily="34" charset="0"/>
              <a:ea typeface="+mj-ea"/>
              <a:cs typeface="Helvetica" pitchFamily="34" charset="0"/>
            </a:endParaRPr>
          </a:p>
        </p:txBody>
      </p:sp>
    </p:spTree>
    <p:extLst>
      <p:ext uri="{BB962C8B-B14F-4D97-AF65-F5344CB8AC3E}">
        <p14:creationId xmlns:p14="http://schemas.microsoft.com/office/powerpoint/2010/main" val="26701157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7000"/>
            <a:ext cx="9144000" cy="5105400"/>
          </a:xfrm>
        </p:spPr>
        <p:txBody>
          <a:bodyPr>
            <a:noAutofit/>
          </a:bodyPr>
          <a:lstStyle/>
          <a:p>
            <a:pPr algn="ctr"/>
            <a:r>
              <a:rPr lang="en-US" sz="3200" dirty="0" smtClean="0"/>
              <a:t>~ Many Situations ~</a:t>
            </a:r>
            <a:br>
              <a:rPr lang="en-US" sz="3200" dirty="0" smtClean="0"/>
            </a:br>
            <a:r>
              <a:rPr lang="en-US" sz="2400" dirty="0" smtClean="0"/>
              <a:t>e.g.</a:t>
            </a:r>
            <a:br>
              <a:rPr lang="en-US" sz="2400" dirty="0" smtClean="0"/>
            </a:br>
            <a:r>
              <a:rPr lang="en-US" sz="3200" dirty="0" smtClean="0"/>
              <a:t/>
            </a:r>
            <a:br>
              <a:rPr lang="en-US" sz="3200" dirty="0" smtClean="0"/>
            </a:br>
            <a:r>
              <a:rPr lang="en-US" sz="3200" dirty="0" smtClean="0"/>
              <a:t>today (interview) vs. last visit (EHR)</a:t>
            </a:r>
            <a:br>
              <a:rPr lang="en-US" sz="3200" dirty="0" smtClean="0"/>
            </a:br>
            <a:r>
              <a:rPr lang="en-US" sz="3200" dirty="0" smtClean="0"/>
              <a:t/>
            </a:r>
            <a:br>
              <a:rPr lang="en-US" sz="3200" dirty="0" smtClean="0"/>
            </a:br>
            <a:r>
              <a:rPr lang="en-US" sz="3200" dirty="0" smtClean="0"/>
              <a:t>my EHR vs. Pharmacy system</a:t>
            </a:r>
            <a:br>
              <a:rPr lang="en-US" sz="3200" dirty="0" smtClean="0"/>
            </a:br>
            <a:r>
              <a:rPr lang="en-US" sz="3200" dirty="0" smtClean="0"/>
              <a:t/>
            </a:r>
            <a:br>
              <a:rPr lang="en-US" sz="3200" dirty="0" smtClean="0"/>
            </a:br>
            <a:r>
              <a:rPr lang="en-US" sz="3200" dirty="0" smtClean="0"/>
              <a:t>EHR1 vs. EHR2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During Transitions of Care </a:t>
            </a:r>
            <a:r>
              <a:rPr lang="en-US" sz="2400" dirty="0" smtClean="0"/>
              <a:t/>
            </a:r>
            <a:br>
              <a:rPr lang="en-US" sz="2400" dirty="0" smtClean="0"/>
            </a:br>
            <a:r>
              <a:rPr lang="en-US" sz="2400" dirty="0" smtClean="0"/>
              <a:t>e.g. Hospital to Home</a:t>
            </a: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3200" dirty="0" smtClean="0"/>
              <a:t>	</a:t>
            </a:r>
            <a:br>
              <a:rPr lang="en-US" sz="3200" dirty="0" smtClean="0"/>
            </a:br>
            <a:endParaRPr lang="en-US" sz="3200" dirty="0"/>
          </a:p>
        </p:txBody>
      </p:sp>
    </p:spTree>
    <p:extLst>
      <p:ext uri="{BB962C8B-B14F-4D97-AF65-F5344CB8AC3E}">
        <p14:creationId xmlns:p14="http://schemas.microsoft.com/office/powerpoint/2010/main" val="31803549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600" dirty="0" smtClean="0"/>
              <a:t>Example Scenario :  Hospital Discharge</a:t>
            </a:r>
            <a:endParaRPr lang="en-US" sz="3600" dirty="0"/>
          </a:p>
        </p:txBody>
      </p:sp>
      <p:sp>
        <p:nvSpPr>
          <p:cNvPr id="6" name="Rectangle 5"/>
          <p:cNvSpPr/>
          <p:nvPr/>
        </p:nvSpPr>
        <p:spPr>
          <a:xfrm>
            <a:off x="457200" y="2590800"/>
            <a:ext cx="3124200"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solidFill>
                  <a:prstClr val="black"/>
                </a:solidFill>
              </a:rPr>
              <a:t>Home Meds reported during Intake Interview</a:t>
            </a:r>
            <a:endParaRPr lang="en-US" sz="2400" dirty="0">
              <a:solidFill>
                <a:prstClr val="black"/>
              </a:solidFill>
            </a:endParaRPr>
          </a:p>
        </p:txBody>
      </p:sp>
      <p:sp>
        <p:nvSpPr>
          <p:cNvPr id="7" name="Rectangle 6"/>
          <p:cNvSpPr/>
          <p:nvPr/>
        </p:nvSpPr>
        <p:spPr>
          <a:xfrm>
            <a:off x="5580681" y="2590800"/>
            <a:ext cx="3029919"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solidFill>
                  <a:prstClr val="black"/>
                </a:solidFill>
              </a:rPr>
              <a:t>Meds administered</a:t>
            </a:r>
            <a:br>
              <a:rPr lang="en-US" sz="2400" dirty="0" smtClean="0">
                <a:solidFill>
                  <a:prstClr val="black"/>
                </a:solidFill>
              </a:rPr>
            </a:br>
            <a:r>
              <a:rPr lang="en-US" sz="2400" dirty="0" smtClean="0">
                <a:solidFill>
                  <a:prstClr val="black"/>
                </a:solidFill>
              </a:rPr>
              <a:t>while at </a:t>
            </a:r>
            <a:r>
              <a:rPr lang="en-US" sz="2400" dirty="0" smtClean="0">
                <a:solidFill>
                  <a:srgbClr val="000000"/>
                </a:solidFill>
              </a:rPr>
              <a:t>hospital</a:t>
            </a:r>
            <a:endParaRPr lang="en-US" sz="2400" dirty="0">
              <a:solidFill>
                <a:srgbClr val="000000"/>
              </a:solidFill>
            </a:endParaRPr>
          </a:p>
        </p:txBody>
      </p:sp>
      <p:sp>
        <p:nvSpPr>
          <p:cNvPr id="8" name="Rectangle 7"/>
          <p:cNvSpPr/>
          <p:nvPr/>
        </p:nvSpPr>
        <p:spPr>
          <a:xfrm>
            <a:off x="3200400" y="4953000"/>
            <a:ext cx="3200400"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solidFill>
                  <a:prstClr val="black"/>
                </a:solidFill>
              </a:rPr>
              <a:t>Meds patient should </a:t>
            </a:r>
            <a:r>
              <a:rPr lang="en-US" sz="2400" dirty="0" smtClean="0">
                <a:solidFill>
                  <a:srgbClr val="000000"/>
                </a:solidFill>
              </a:rPr>
              <a:t>take after going home</a:t>
            </a:r>
            <a:endParaRPr lang="en-US" sz="2400" dirty="0">
              <a:solidFill>
                <a:srgbClr val="000000"/>
              </a:solidFill>
            </a:endParaRPr>
          </a:p>
        </p:txBody>
      </p:sp>
      <p:pic>
        <p:nvPicPr>
          <p:cNvPr id="15" name="Picture 14"/>
          <p:cNvPicPr>
            <a:picLocks noChangeAspect="1"/>
          </p:cNvPicPr>
          <p:nvPr/>
        </p:nvPicPr>
        <p:blipFill>
          <a:blip r:embed="rId2"/>
          <a:stretch>
            <a:fillRect/>
          </a:stretch>
        </p:blipFill>
        <p:spPr>
          <a:xfrm>
            <a:off x="6477000" y="1257300"/>
            <a:ext cx="1008634" cy="1257300"/>
          </a:xfrm>
          <a:prstGeom prst="rect">
            <a:avLst/>
          </a:prstGeom>
        </p:spPr>
      </p:pic>
      <p:pic>
        <p:nvPicPr>
          <p:cNvPr id="17" name="Picture 16"/>
          <p:cNvPicPr>
            <a:picLocks noChangeAspect="1"/>
          </p:cNvPicPr>
          <p:nvPr/>
        </p:nvPicPr>
        <p:blipFill>
          <a:blip r:embed="rId3"/>
          <a:stretch>
            <a:fillRect/>
          </a:stretch>
        </p:blipFill>
        <p:spPr>
          <a:xfrm>
            <a:off x="4343400" y="5943600"/>
            <a:ext cx="762000" cy="762000"/>
          </a:xfrm>
          <a:prstGeom prst="rect">
            <a:avLst/>
          </a:prstGeom>
        </p:spPr>
      </p:pic>
      <p:pic>
        <p:nvPicPr>
          <p:cNvPr id="19" name="Picture 18"/>
          <p:cNvPicPr>
            <a:picLocks noChangeAspect="1"/>
          </p:cNvPicPr>
          <p:nvPr/>
        </p:nvPicPr>
        <p:blipFill>
          <a:blip r:embed="rId4"/>
          <a:stretch>
            <a:fillRect/>
          </a:stretch>
        </p:blipFill>
        <p:spPr>
          <a:xfrm>
            <a:off x="1295400" y="1752600"/>
            <a:ext cx="1391478" cy="685800"/>
          </a:xfrm>
          <a:prstGeom prst="rect">
            <a:avLst/>
          </a:prstGeom>
        </p:spPr>
      </p:pic>
      <p:cxnSp>
        <p:nvCxnSpPr>
          <p:cNvPr id="13" name="Straight Arrow Connector 12"/>
          <p:cNvCxnSpPr>
            <a:stCxn id="6" idx="2"/>
          </p:cNvCxnSpPr>
          <p:nvPr/>
        </p:nvCxnSpPr>
        <p:spPr>
          <a:xfrm rot="16200000" flipH="1">
            <a:off x="2076450" y="3448049"/>
            <a:ext cx="1447800" cy="1562101"/>
          </a:xfrm>
          <a:prstGeom prst="straightConnector1">
            <a:avLst/>
          </a:prstGeom>
          <a:ln w="57150" cap="flat" cmpd="sng" algn="ctr">
            <a:solidFill>
              <a:schemeClr val="accent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0800000" flipV="1">
            <a:off x="5943600" y="3502152"/>
            <a:ext cx="1524000" cy="1450848"/>
          </a:xfrm>
          <a:prstGeom prst="straightConnector1">
            <a:avLst/>
          </a:prstGeom>
          <a:ln w="57150" cap="flat" cmpd="sng" algn="ctr">
            <a:solidFill>
              <a:schemeClr val="accent1"/>
            </a:solidFill>
            <a:prstDash val="solid"/>
            <a:round/>
            <a:headEnd type="none" w="med" len="med"/>
            <a:tailEnd type="stealth"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9323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600" dirty="0" smtClean="0"/>
              <a:t>Example Scenario :  Hospital Discharge</a:t>
            </a:r>
            <a:endParaRPr lang="en-US" sz="3600" dirty="0"/>
          </a:p>
        </p:txBody>
      </p:sp>
      <p:sp>
        <p:nvSpPr>
          <p:cNvPr id="6" name="Rectangle 5"/>
          <p:cNvSpPr/>
          <p:nvPr/>
        </p:nvSpPr>
        <p:spPr>
          <a:xfrm>
            <a:off x="457200" y="2590800"/>
            <a:ext cx="3124200"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solidFill>
                  <a:prstClr val="black"/>
                </a:solidFill>
              </a:rPr>
              <a:t>Home Meds reported during Intake Interview</a:t>
            </a:r>
            <a:endParaRPr lang="en-US" sz="2400" dirty="0">
              <a:solidFill>
                <a:prstClr val="black"/>
              </a:solidFill>
            </a:endParaRPr>
          </a:p>
        </p:txBody>
      </p:sp>
      <p:sp>
        <p:nvSpPr>
          <p:cNvPr id="7" name="Rectangle 6"/>
          <p:cNvSpPr/>
          <p:nvPr/>
        </p:nvSpPr>
        <p:spPr>
          <a:xfrm>
            <a:off x="5580681" y="2590800"/>
            <a:ext cx="3029919"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solidFill>
                  <a:prstClr val="black"/>
                </a:solidFill>
              </a:rPr>
              <a:t>Meds administered</a:t>
            </a:r>
            <a:br>
              <a:rPr lang="en-US" sz="2400" dirty="0" smtClean="0">
                <a:solidFill>
                  <a:prstClr val="black"/>
                </a:solidFill>
              </a:rPr>
            </a:br>
            <a:r>
              <a:rPr lang="en-US" sz="2400" dirty="0" smtClean="0">
                <a:solidFill>
                  <a:prstClr val="black"/>
                </a:solidFill>
              </a:rPr>
              <a:t>while at </a:t>
            </a:r>
            <a:r>
              <a:rPr lang="en-US" sz="2400" dirty="0" smtClean="0">
                <a:solidFill>
                  <a:srgbClr val="000000"/>
                </a:solidFill>
              </a:rPr>
              <a:t>hospital</a:t>
            </a:r>
            <a:endParaRPr lang="en-US" sz="2400" dirty="0">
              <a:solidFill>
                <a:srgbClr val="000000"/>
              </a:solidFill>
            </a:endParaRPr>
          </a:p>
        </p:txBody>
      </p:sp>
      <p:pic>
        <p:nvPicPr>
          <p:cNvPr id="15" name="Picture 14"/>
          <p:cNvPicPr>
            <a:picLocks noChangeAspect="1"/>
          </p:cNvPicPr>
          <p:nvPr/>
        </p:nvPicPr>
        <p:blipFill>
          <a:blip r:embed="rId3"/>
          <a:stretch>
            <a:fillRect/>
          </a:stretch>
        </p:blipFill>
        <p:spPr>
          <a:xfrm>
            <a:off x="6477000" y="1257300"/>
            <a:ext cx="1008634" cy="1257300"/>
          </a:xfrm>
          <a:prstGeom prst="rect">
            <a:avLst/>
          </a:prstGeom>
        </p:spPr>
      </p:pic>
      <p:pic>
        <p:nvPicPr>
          <p:cNvPr id="19" name="Picture 18"/>
          <p:cNvPicPr>
            <a:picLocks noChangeAspect="1"/>
          </p:cNvPicPr>
          <p:nvPr/>
        </p:nvPicPr>
        <p:blipFill>
          <a:blip r:embed="rId4"/>
          <a:stretch>
            <a:fillRect/>
          </a:stretch>
        </p:blipFill>
        <p:spPr>
          <a:xfrm>
            <a:off x="1295400" y="1752600"/>
            <a:ext cx="1391478" cy="685800"/>
          </a:xfrm>
          <a:prstGeom prst="rect">
            <a:avLst/>
          </a:prstGeom>
        </p:spPr>
      </p:pic>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147" t="35116" r="53478" b="25276"/>
          <a:stretch/>
        </p:blipFill>
        <p:spPr bwMode="auto">
          <a:xfrm>
            <a:off x="362797" y="3600450"/>
            <a:ext cx="3885565"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6714" t="35115" r="11380" b="13396"/>
          <a:stretch/>
        </p:blipFill>
        <p:spPr bwMode="auto">
          <a:xfrm>
            <a:off x="4800600" y="3609974"/>
            <a:ext cx="4038600" cy="2157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2209800" y="5408473"/>
            <a:ext cx="7772400" cy="1754327"/>
          </a:xfrm>
          <a:prstGeom prst="rect">
            <a:avLst/>
          </a:prstGeom>
        </p:spPr>
        <p:txBody>
          <a:bodyPr wrap="square">
            <a:spAutoFit/>
          </a:bodyPr>
          <a:lstStyle/>
          <a:p>
            <a:pPr lvl="1">
              <a:buFontTx/>
              <a:buChar char="-"/>
            </a:pPr>
            <a:r>
              <a:rPr lang="en-US" dirty="0" smtClean="0">
                <a:solidFill>
                  <a:prstClr val="black"/>
                </a:solidFill>
                <a:latin typeface="Helvetica" pitchFamily="34" charset="0"/>
                <a:cs typeface="Helvetica" pitchFamily="34" charset="0"/>
              </a:rPr>
              <a:t> What is unique?</a:t>
            </a:r>
          </a:p>
          <a:p>
            <a:pPr lvl="1">
              <a:buFontTx/>
              <a:buChar char="-"/>
            </a:pPr>
            <a:r>
              <a:rPr lang="en-US" dirty="0" smtClean="0">
                <a:solidFill>
                  <a:prstClr val="black"/>
                </a:solidFill>
                <a:latin typeface="Helvetica" pitchFamily="34" charset="0"/>
                <a:cs typeface="Helvetica" pitchFamily="34" charset="0"/>
              </a:rPr>
              <a:t> What is identical?</a:t>
            </a:r>
          </a:p>
          <a:p>
            <a:pPr lvl="1">
              <a:buFontTx/>
              <a:buChar char="-"/>
            </a:pPr>
            <a:r>
              <a:rPr lang="en-US" dirty="0" smtClean="0">
                <a:solidFill>
                  <a:prstClr val="black"/>
                </a:solidFill>
                <a:latin typeface="Helvetica" pitchFamily="34" charset="0"/>
                <a:cs typeface="Helvetica" pitchFamily="34" charset="0"/>
              </a:rPr>
              <a:t> What is similar/equivalent?</a:t>
            </a:r>
          </a:p>
          <a:p>
            <a:pPr lvl="1">
              <a:buFontTx/>
              <a:buChar char="-"/>
            </a:pPr>
            <a:endParaRPr lang="en-US" dirty="0">
              <a:solidFill>
                <a:prstClr val="black"/>
              </a:solidFill>
              <a:latin typeface="Helvetica" pitchFamily="34" charset="0"/>
              <a:cs typeface="Helvetica" pitchFamily="34" charset="0"/>
            </a:endParaRPr>
          </a:p>
          <a:p>
            <a:pPr lvl="1">
              <a:buFontTx/>
              <a:buChar char="-"/>
            </a:pPr>
            <a:r>
              <a:rPr lang="en-US" dirty="0" smtClean="0">
                <a:solidFill>
                  <a:prstClr val="black"/>
                </a:solidFill>
                <a:latin typeface="Helvetica" pitchFamily="34" charset="0"/>
                <a:cs typeface="Helvetica" pitchFamily="34" charset="0"/>
              </a:rPr>
              <a:t> What should be stopped/continued?</a:t>
            </a:r>
          </a:p>
          <a:p>
            <a:pPr lvl="1"/>
            <a:endParaRPr lang="en-US" dirty="0" smtClean="0">
              <a:solidFill>
                <a:prstClr val="black"/>
              </a:solidFill>
              <a:latin typeface="Helvetica" pitchFamily="34" charset="0"/>
              <a:cs typeface="Helvetica" pitchFamily="34" charset="0"/>
            </a:endParaRPr>
          </a:p>
        </p:txBody>
      </p:sp>
    </p:spTree>
    <p:extLst>
      <p:ext uri="{BB962C8B-B14F-4D97-AF65-F5344CB8AC3E}">
        <p14:creationId xmlns:p14="http://schemas.microsoft.com/office/powerpoint/2010/main" val="9893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600" dirty="0" smtClean="0"/>
              <a:t>Example Scenario :  Hospital Discharge</a:t>
            </a:r>
            <a:endParaRPr lang="en-US" sz="3600" dirty="0"/>
          </a:p>
        </p:txBody>
      </p:sp>
      <p:sp>
        <p:nvSpPr>
          <p:cNvPr id="6" name="Rectangle 5"/>
          <p:cNvSpPr/>
          <p:nvPr/>
        </p:nvSpPr>
        <p:spPr>
          <a:xfrm>
            <a:off x="457200" y="2590800"/>
            <a:ext cx="3124200"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solidFill>
                  <a:prstClr val="black"/>
                </a:solidFill>
              </a:rPr>
              <a:t>Home Meds reported during Intake Interview</a:t>
            </a:r>
            <a:endParaRPr lang="en-US" sz="2400" dirty="0">
              <a:solidFill>
                <a:prstClr val="black"/>
              </a:solidFill>
            </a:endParaRPr>
          </a:p>
        </p:txBody>
      </p:sp>
      <p:sp>
        <p:nvSpPr>
          <p:cNvPr id="7" name="Rectangle 6"/>
          <p:cNvSpPr/>
          <p:nvPr/>
        </p:nvSpPr>
        <p:spPr>
          <a:xfrm>
            <a:off x="5580681" y="2590800"/>
            <a:ext cx="3029919"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solidFill>
                  <a:prstClr val="black"/>
                </a:solidFill>
              </a:rPr>
              <a:t>Meds administered</a:t>
            </a:r>
            <a:br>
              <a:rPr lang="en-US" sz="2400" dirty="0" smtClean="0">
                <a:solidFill>
                  <a:prstClr val="black"/>
                </a:solidFill>
              </a:rPr>
            </a:br>
            <a:r>
              <a:rPr lang="en-US" sz="2400" dirty="0" smtClean="0">
                <a:solidFill>
                  <a:prstClr val="black"/>
                </a:solidFill>
              </a:rPr>
              <a:t>while at </a:t>
            </a:r>
            <a:r>
              <a:rPr lang="en-US" sz="2400" dirty="0" smtClean="0">
                <a:solidFill>
                  <a:srgbClr val="000000"/>
                </a:solidFill>
              </a:rPr>
              <a:t>hospital</a:t>
            </a:r>
            <a:endParaRPr lang="en-US" sz="2400" dirty="0">
              <a:solidFill>
                <a:srgbClr val="000000"/>
              </a:solidFill>
            </a:endParaRPr>
          </a:p>
        </p:txBody>
      </p:sp>
      <p:pic>
        <p:nvPicPr>
          <p:cNvPr id="15" name="Picture 14"/>
          <p:cNvPicPr>
            <a:picLocks noChangeAspect="1"/>
          </p:cNvPicPr>
          <p:nvPr/>
        </p:nvPicPr>
        <p:blipFill>
          <a:blip r:embed="rId3"/>
          <a:stretch>
            <a:fillRect/>
          </a:stretch>
        </p:blipFill>
        <p:spPr>
          <a:xfrm>
            <a:off x="6477000" y="1257300"/>
            <a:ext cx="1008634" cy="1257300"/>
          </a:xfrm>
          <a:prstGeom prst="rect">
            <a:avLst/>
          </a:prstGeom>
        </p:spPr>
      </p:pic>
      <p:pic>
        <p:nvPicPr>
          <p:cNvPr id="19" name="Picture 18"/>
          <p:cNvPicPr>
            <a:picLocks noChangeAspect="1"/>
          </p:cNvPicPr>
          <p:nvPr/>
        </p:nvPicPr>
        <p:blipFill>
          <a:blip r:embed="rId4"/>
          <a:stretch>
            <a:fillRect/>
          </a:stretch>
        </p:blipFill>
        <p:spPr>
          <a:xfrm>
            <a:off x="1295400" y="1752600"/>
            <a:ext cx="1391478" cy="685800"/>
          </a:xfrm>
          <a:prstGeom prst="rect">
            <a:avLst/>
          </a:prstGeom>
        </p:spPr>
      </p:pic>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147" t="35116" r="53478" b="25276"/>
          <a:stretch/>
        </p:blipFill>
        <p:spPr bwMode="auto">
          <a:xfrm>
            <a:off x="362797" y="3600450"/>
            <a:ext cx="3885565"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6714" t="35115" r="11380" b="13396"/>
          <a:stretch/>
        </p:blipFill>
        <p:spPr bwMode="auto">
          <a:xfrm>
            <a:off x="4800600" y="3609974"/>
            <a:ext cx="4038600" cy="2157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Arrow Connector 19"/>
          <p:cNvCxnSpPr/>
          <p:nvPr/>
        </p:nvCxnSpPr>
        <p:spPr>
          <a:xfrm flipH="1">
            <a:off x="4257781" y="3733800"/>
            <a:ext cx="552238" cy="0"/>
          </a:xfrm>
          <a:prstGeom prst="straightConnector1">
            <a:avLst/>
          </a:prstGeom>
          <a:ln w="57150" cap="flat" cmpd="sng" algn="ctr">
            <a:solidFill>
              <a:schemeClr val="accent1"/>
            </a:solidFill>
            <a:prstDash val="solid"/>
            <a:round/>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77616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600" dirty="0" smtClean="0"/>
              <a:t>Example Scenario :  Hospital Discharge</a:t>
            </a:r>
            <a:endParaRPr lang="en-US" sz="3600" dirty="0"/>
          </a:p>
        </p:txBody>
      </p:sp>
      <p:sp>
        <p:nvSpPr>
          <p:cNvPr id="6" name="Rectangle 5"/>
          <p:cNvSpPr/>
          <p:nvPr/>
        </p:nvSpPr>
        <p:spPr>
          <a:xfrm>
            <a:off x="457200" y="2590800"/>
            <a:ext cx="3124200"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solidFill>
                  <a:prstClr val="black"/>
                </a:solidFill>
              </a:rPr>
              <a:t>Home Meds reported during Intake Interview</a:t>
            </a:r>
            <a:endParaRPr lang="en-US" sz="2400" dirty="0">
              <a:solidFill>
                <a:prstClr val="black"/>
              </a:solidFill>
            </a:endParaRPr>
          </a:p>
        </p:txBody>
      </p:sp>
      <p:sp>
        <p:nvSpPr>
          <p:cNvPr id="7" name="Rectangle 6"/>
          <p:cNvSpPr/>
          <p:nvPr/>
        </p:nvSpPr>
        <p:spPr>
          <a:xfrm>
            <a:off x="5580681" y="2590800"/>
            <a:ext cx="3029919"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solidFill>
                  <a:prstClr val="black"/>
                </a:solidFill>
              </a:rPr>
              <a:t>Meds administered</a:t>
            </a:r>
            <a:br>
              <a:rPr lang="en-US" sz="2400" dirty="0" smtClean="0">
                <a:solidFill>
                  <a:prstClr val="black"/>
                </a:solidFill>
              </a:rPr>
            </a:br>
            <a:r>
              <a:rPr lang="en-US" sz="2400" dirty="0" smtClean="0">
                <a:solidFill>
                  <a:prstClr val="black"/>
                </a:solidFill>
              </a:rPr>
              <a:t>while at </a:t>
            </a:r>
            <a:r>
              <a:rPr lang="en-US" sz="2400" dirty="0" smtClean="0">
                <a:solidFill>
                  <a:srgbClr val="000000"/>
                </a:solidFill>
              </a:rPr>
              <a:t>hospital</a:t>
            </a:r>
            <a:endParaRPr lang="en-US" sz="2400" dirty="0">
              <a:solidFill>
                <a:srgbClr val="000000"/>
              </a:solidFill>
            </a:endParaRPr>
          </a:p>
        </p:txBody>
      </p:sp>
      <p:pic>
        <p:nvPicPr>
          <p:cNvPr id="15" name="Picture 14"/>
          <p:cNvPicPr>
            <a:picLocks noChangeAspect="1"/>
          </p:cNvPicPr>
          <p:nvPr/>
        </p:nvPicPr>
        <p:blipFill>
          <a:blip r:embed="rId3"/>
          <a:stretch>
            <a:fillRect/>
          </a:stretch>
        </p:blipFill>
        <p:spPr>
          <a:xfrm>
            <a:off x="6477000" y="1257300"/>
            <a:ext cx="1008634" cy="1257300"/>
          </a:xfrm>
          <a:prstGeom prst="rect">
            <a:avLst/>
          </a:prstGeom>
        </p:spPr>
      </p:pic>
      <p:pic>
        <p:nvPicPr>
          <p:cNvPr id="19" name="Picture 18"/>
          <p:cNvPicPr>
            <a:picLocks noChangeAspect="1"/>
          </p:cNvPicPr>
          <p:nvPr/>
        </p:nvPicPr>
        <p:blipFill>
          <a:blip r:embed="rId4"/>
          <a:stretch>
            <a:fillRect/>
          </a:stretch>
        </p:blipFill>
        <p:spPr>
          <a:xfrm>
            <a:off x="1295400" y="1752600"/>
            <a:ext cx="1391478" cy="685800"/>
          </a:xfrm>
          <a:prstGeom prst="rect">
            <a:avLst/>
          </a:prstGeom>
        </p:spPr>
      </p:pic>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147" t="35116" r="53478" b="25276"/>
          <a:stretch/>
        </p:blipFill>
        <p:spPr bwMode="auto">
          <a:xfrm>
            <a:off x="362797" y="3600450"/>
            <a:ext cx="3885565"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6714" t="35115" r="11380" b="13396"/>
          <a:stretch/>
        </p:blipFill>
        <p:spPr bwMode="auto">
          <a:xfrm>
            <a:off x="4800600" y="3609974"/>
            <a:ext cx="4038600" cy="2157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Straight Arrow Connector 20"/>
          <p:cNvCxnSpPr/>
          <p:nvPr/>
        </p:nvCxnSpPr>
        <p:spPr>
          <a:xfrm flipH="1">
            <a:off x="4257781" y="4038600"/>
            <a:ext cx="552238" cy="0"/>
          </a:xfrm>
          <a:prstGeom prst="straightConnector1">
            <a:avLst/>
          </a:prstGeom>
          <a:ln w="57150" cap="flat" cmpd="sng" algn="ctr">
            <a:solidFill>
              <a:schemeClr val="accent1"/>
            </a:solidFill>
            <a:prstDash val="solid"/>
            <a:round/>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77616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600" dirty="0" smtClean="0"/>
              <a:t>Example Scenario :  Hospital Discharge</a:t>
            </a:r>
            <a:endParaRPr lang="en-US" sz="3600" dirty="0"/>
          </a:p>
        </p:txBody>
      </p:sp>
      <p:sp>
        <p:nvSpPr>
          <p:cNvPr id="6" name="Rectangle 5"/>
          <p:cNvSpPr/>
          <p:nvPr/>
        </p:nvSpPr>
        <p:spPr>
          <a:xfrm>
            <a:off x="457200" y="2590800"/>
            <a:ext cx="3124200"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solidFill>
                  <a:prstClr val="black"/>
                </a:solidFill>
              </a:rPr>
              <a:t>Home Meds reported during Intake Interview</a:t>
            </a:r>
            <a:endParaRPr lang="en-US" sz="2400" dirty="0">
              <a:solidFill>
                <a:prstClr val="black"/>
              </a:solidFill>
            </a:endParaRPr>
          </a:p>
        </p:txBody>
      </p:sp>
      <p:sp>
        <p:nvSpPr>
          <p:cNvPr id="7" name="Rectangle 6"/>
          <p:cNvSpPr/>
          <p:nvPr/>
        </p:nvSpPr>
        <p:spPr>
          <a:xfrm>
            <a:off x="5580681" y="2590800"/>
            <a:ext cx="3029919"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solidFill>
                  <a:prstClr val="black"/>
                </a:solidFill>
              </a:rPr>
              <a:t>Meds administered</a:t>
            </a:r>
            <a:br>
              <a:rPr lang="en-US" sz="2400" dirty="0" smtClean="0">
                <a:solidFill>
                  <a:prstClr val="black"/>
                </a:solidFill>
              </a:rPr>
            </a:br>
            <a:r>
              <a:rPr lang="en-US" sz="2400" dirty="0" smtClean="0">
                <a:solidFill>
                  <a:prstClr val="black"/>
                </a:solidFill>
              </a:rPr>
              <a:t>while at </a:t>
            </a:r>
            <a:r>
              <a:rPr lang="en-US" sz="2400" dirty="0" smtClean="0">
                <a:solidFill>
                  <a:srgbClr val="000000"/>
                </a:solidFill>
              </a:rPr>
              <a:t>hospital</a:t>
            </a:r>
            <a:endParaRPr lang="en-US" sz="2400" dirty="0">
              <a:solidFill>
                <a:srgbClr val="000000"/>
              </a:solidFill>
            </a:endParaRPr>
          </a:p>
        </p:txBody>
      </p:sp>
      <p:pic>
        <p:nvPicPr>
          <p:cNvPr id="15" name="Picture 14"/>
          <p:cNvPicPr>
            <a:picLocks noChangeAspect="1"/>
          </p:cNvPicPr>
          <p:nvPr/>
        </p:nvPicPr>
        <p:blipFill>
          <a:blip r:embed="rId3"/>
          <a:stretch>
            <a:fillRect/>
          </a:stretch>
        </p:blipFill>
        <p:spPr>
          <a:xfrm>
            <a:off x="6477000" y="1257300"/>
            <a:ext cx="1008634" cy="1257300"/>
          </a:xfrm>
          <a:prstGeom prst="rect">
            <a:avLst/>
          </a:prstGeom>
        </p:spPr>
      </p:pic>
      <p:pic>
        <p:nvPicPr>
          <p:cNvPr id="19" name="Picture 18"/>
          <p:cNvPicPr>
            <a:picLocks noChangeAspect="1"/>
          </p:cNvPicPr>
          <p:nvPr/>
        </p:nvPicPr>
        <p:blipFill>
          <a:blip r:embed="rId4"/>
          <a:stretch>
            <a:fillRect/>
          </a:stretch>
        </p:blipFill>
        <p:spPr>
          <a:xfrm>
            <a:off x="1295400" y="1752600"/>
            <a:ext cx="1391478" cy="685800"/>
          </a:xfrm>
          <a:prstGeom prst="rect">
            <a:avLst/>
          </a:prstGeom>
        </p:spPr>
      </p:pic>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147" t="35116" r="53478" b="25276"/>
          <a:stretch/>
        </p:blipFill>
        <p:spPr bwMode="auto">
          <a:xfrm>
            <a:off x="362797" y="3600450"/>
            <a:ext cx="3885565"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6714" t="35115" r="11380" b="13396"/>
          <a:stretch/>
        </p:blipFill>
        <p:spPr bwMode="auto">
          <a:xfrm>
            <a:off x="4800600" y="3609974"/>
            <a:ext cx="4038600" cy="2157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4076581" y="4082534"/>
            <a:ext cx="800219" cy="369332"/>
          </a:xfrm>
          <a:prstGeom prst="rect">
            <a:avLst/>
          </a:prstGeom>
        </p:spPr>
        <p:txBody>
          <a:bodyPr wrap="none">
            <a:spAutoFit/>
          </a:bodyPr>
          <a:lstStyle/>
          <a:p>
            <a:pPr lvl="1"/>
            <a:r>
              <a:rPr lang="en-US" dirty="0" smtClean="0">
                <a:solidFill>
                  <a:prstClr val="black"/>
                </a:solidFill>
                <a:latin typeface="Helvetica" pitchFamily="34" charset="0"/>
                <a:cs typeface="Helvetica" pitchFamily="34" charset="0"/>
              </a:rPr>
              <a:t>X</a:t>
            </a:r>
            <a:endParaRPr lang="en-US" dirty="0">
              <a:solidFill>
                <a:prstClr val="black"/>
              </a:solidFill>
              <a:latin typeface="Helvetica" pitchFamily="34" charset="0"/>
              <a:cs typeface="Helvetica" pitchFamily="34" charset="0"/>
            </a:endParaRPr>
          </a:p>
        </p:txBody>
      </p:sp>
    </p:spTree>
    <p:extLst>
      <p:ext uri="{BB962C8B-B14F-4D97-AF65-F5344CB8AC3E}">
        <p14:creationId xmlns:p14="http://schemas.microsoft.com/office/powerpoint/2010/main" val="34977616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600" dirty="0" smtClean="0"/>
              <a:t>Example Scenario :  Hospital Discharge</a:t>
            </a:r>
            <a:endParaRPr lang="en-US" sz="3600" dirty="0"/>
          </a:p>
        </p:txBody>
      </p:sp>
      <p:sp>
        <p:nvSpPr>
          <p:cNvPr id="6" name="Rectangle 5"/>
          <p:cNvSpPr/>
          <p:nvPr/>
        </p:nvSpPr>
        <p:spPr>
          <a:xfrm>
            <a:off x="457200" y="2590800"/>
            <a:ext cx="3124200"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solidFill>
                  <a:prstClr val="black"/>
                </a:solidFill>
              </a:rPr>
              <a:t>Home Meds reported during Intake Interview</a:t>
            </a:r>
            <a:endParaRPr lang="en-US" sz="2400" dirty="0">
              <a:solidFill>
                <a:prstClr val="black"/>
              </a:solidFill>
            </a:endParaRPr>
          </a:p>
        </p:txBody>
      </p:sp>
      <p:sp>
        <p:nvSpPr>
          <p:cNvPr id="7" name="Rectangle 6"/>
          <p:cNvSpPr/>
          <p:nvPr/>
        </p:nvSpPr>
        <p:spPr>
          <a:xfrm>
            <a:off x="5580681" y="2590800"/>
            <a:ext cx="3029919"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solidFill>
                  <a:prstClr val="black"/>
                </a:solidFill>
              </a:rPr>
              <a:t>Meds administered</a:t>
            </a:r>
            <a:br>
              <a:rPr lang="en-US" sz="2400" dirty="0" smtClean="0">
                <a:solidFill>
                  <a:prstClr val="black"/>
                </a:solidFill>
              </a:rPr>
            </a:br>
            <a:r>
              <a:rPr lang="en-US" sz="2400" dirty="0" smtClean="0">
                <a:solidFill>
                  <a:prstClr val="black"/>
                </a:solidFill>
              </a:rPr>
              <a:t>while at </a:t>
            </a:r>
            <a:r>
              <a:rPr lang="en-US" sz="2400" dirty="0" smtClean="0">
                <a:solidFill>
                  <a:srgbClr val="000000"/>
                </a:solidFill>
              </a:rPr>
              <a:t>hospital</a:t>
            </a:r>
            <a:endParaRPr lang="en-US" sz="2400" dirty="0">
              <a:solidFill>
                <a:srgbClr val="000000"/>
              </a:solidFill>
            </a:endParaRPr>
          </a:p>
        </p:txBody>
      </p:sp>
      <p:pic>
        <p:nvPicPr>
          <p:cNvPr id="15" name="Picture 14"/>
          <p:cNvPicPr>
            <a:picLocks noChangeAspect="1"/>
          </p:cNvPicPr>
          <p:nvPr/>
        </p:nvPicPr>
        <p:blipFill>
          <a:blip r:embed="rId3"/>
          <a:stretch>
            <a:fillRect/>
          </a:stretch>
        </p:blipFill>
        <p:spPr>
          <a:xfrm>
            <a:off x="6477000" y="1257300"/>
            <a:ext cx="1008634" cy="1257300"/>
          </a:xfrm>
          <a:prstGeom prst="rect">
            <a:avLst/>
          </a:prstGeom>
        </p:spPr>
      </p:pic>
      <p:pic>
        <p:nvPicPr>
          <p:cNvPr id="19" name="Picture 18"/>
          <p:cNvPicPr>
            <a:picLocks noChangeAspect="1"/>
          </p:cNvPicPr>
          <p:nvPr/>
        </p:nvPicPr>
        <p:blipFill>
          <a:blip r:embed="rId4"/>
          <a:stretch>
            <a:fillRect/>
          </a:stretch>
        </p:blipFill>
        <p:spPr>
          <a:xfrm>
            <a:off x="1295400" y="1752600"/>
            <a:ext cx="1391478" cy="685800"/>
          </a:xfrm>
          <a:prstGeom prst="rect">
            <a:avLst/>
          </a:prstGeom>
        </p:spPr>
      </p:pic>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147" t="35116" r="53478" b="25276"/>
          <a:stretch/>
        </p:blipFill>
        <p:spPr bwMode="auto">
          <a:xfrm>
            <a:off x="362797" y="3600450"/>
            <a:ext cx="3885565"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6714" t="35115" r="11380" b="13396"/>
          <a:stretch/>
        </p:blipFill>
        <p:spPr bwMode="auto">
          <a:xfrm>
            <a:off x="4800600" y="3609974"/>
            <a:ext cx="4038600" cy="2157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Arrow Connector 15"/>
          <p:cNvCxnSpPr/>
          <p:nvPr/>
        </p:nvCxnSpPr>
        <p:spPr>
          <a:xfrm flipH="1">
            <a:off x="4191000" y="4267200"/>
            <a:ext cx="628650" cy="838200"/>
          </a:xfrm>
          <a:prstGeom prst="straightConnector1">
            <a:avLst/>
          </a:prstGeom>
          <a:ln w="57150" cap="flat" cmpd="sng" algn="ctr">
            <a:solidFill>
              <a:schemeClr val="accent1"/>
            </a:solidFill>
            <a:prstDash val="solid"/>
            <a:round/>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52859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600" dirty="0" smtClean="0"/>
              <a:t>Example Scenario :  Hospital Discharge</a:t>
            </a:r>
            <a:endParaRPr lang="en-US" sz="3600" dirty="0"/>
          </a:p>
        </p:txBody>
      </p:sp>
      <p:sp>
        <p:nvSpPr>
          <p:cNvPr id="6" name="Rectangle 5"/>
          <p:cNvSpPr/>
          <p:nvPr/>
        </p:nvSpPr>
        <p:spPr>
          <a:xfrm>
            <a:off x="457200" y="2590800"/>
            <a:ext cx="3124200"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solidFill>
                  <a:prstClr val="black"/>
                </a:solidFill>
              </a:rPr>
              <a:t>Home Meds reported during Intake Interview</a:t>
            </a:r>
            <a:endParaRPr lang="en-US" sz="2400" dirty="0">
              <a:solidFill>
                <a:prstClr val="black"/>
              </a:solidFill>
            </a:endParaRPr>
          </a:p>
        </p:txBody>
      </p:sp>
      <p:sp>
        <p:nvSpPr>
          <p:cNvPr id="7" name="Rectangle 6"/>
          <p:cNvSpPr/>
          <p:nvPr/>
        </p:nvSpPr>
        <p:spPr>
          <a:xfrm>
            <a:off x="5580681" y="2590800"/>
            <a:ext cx="3029919"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solidFill>
                  <a:prstClr val="black"/>
                </a:solidFill>
              </a:rPr>
              <a:t>Meds administered</a:t>
            </a:r>
            <a:br>
              <a:rPr lang="en-US" sz="2400" dirty="0" smtClean="0">
                <a:solidFill>
                  <a:prstClr val="black"/>
                </a:solidFill>
              </a:rPr>
            </a:br>
            <a:r>
              <a:rPr lang="en-US" sz="2400" dirty="0" smtClean="0">
                <a:solidFill>
                  <a:prstClr val="black"/>
                </a:solidFill>
              </a:rPr>
              <a:t>while at </a:t>
            </a:r>
            <a:r>
              <a:rPr lang="en-US" sz="2400" dirty="0" smtClean="0">
                <a:solidFill>
                  <a:srgbClr val="000000"/>
                </a:solidFill>
              </a:rPr>
              <a:t>hospital</a:t>
            </a:r>
            <a:endParaRPr lang="en-US" sz="2400" dirty="0">
              <a:solidFill>
                <a:srgbClr val="000000"/>
              </a:solidFill>
            </a:endParaRPr>
          </a:p>
        </p:txBody>
      </p:sp>
      <p:sp>
        <p:nvSpPr>
          <p:cNvPr id="8" name="Rectangle 7"/>
          <p:cNvSpPr/>
          <p:nvPr/>
        </p:nvSpPr>
        <p:spPr>
          <a:xfrm>
            <a:off x="3200400" y="4953000"/>
            <a:ext cx="3200400"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solidFill>
                  <a:prstClr val="black"/>
                </a:solidFill>
              </a:rPr>
              <a:t>Reconciled list</a:t>
            </a:r>
            <a:endParaRPr lang="en-US" sz="2400" dirty="0">
              <a:solidFill>
                <a:srgbClr val="000000"/>
              </a:solidFill>
            </a:endParaRPr>
          </a:p>
        </p:txBody>
      </p:sp>
      <p:pic>
        <p:nvPicPr>
          <p:cNvPr id="15" name="Picture 14"/>
          <p:cNvPicPr>
            <a:picLocks noChangeAspect="1"/>
          </p:cNvPicPr>
          <p:nvPr/>
        </p:nvPicPr>
        <p:blipFill>
          <a:blip r:embed="rId2"/>
          <a:stretch>
            <a:fillRect/>
          </a:stretch>
        </p:blipFill>
        <p:spPr>
          <a:xfrm>
            <a:off x="6477000" y="1257300"/>
            <a:ext cx="1008634" cy="1257300"/>
          </a:xfrm>
          <a:prstGeom prst="rect">
            <a:avLst/>
          </a:prstGeom>
        </p:spPr>
      </p:pic>
      <p:pic>
        <p:nvPicPr>
          <p:cNvPr id="17" name="Picture 16"/>
          <p:cNvPicPr>
            <a:picLocks noChangeAspect="1"/>
          </p:cNvPicPr>
          <p:nvPr/>
        </p:nvPicPr>
        <p:blipFill>
          <a:blip r:embed="rId3"/>
          <a:stretch>
            <a:fillRect/>
          </a:stretch>
        </p:blipFill>
        <p:spPr>
          <a:xfrm>
            <a:off x="4343400" y="5943600"/>
            <a:ext cx="762000" cy="762000"/>
          </a:xfrm>
          <a:prstGeom prst="rect">
            <a:avLst/>
          </a:prstGeom>
        </p:spPr>
      </p:pic>
      <p:pic>
        <p:nvPicPr>
          <p:cNvPr id="19" name="Picture 18"/>
          <p:cNvPicPr>
            <a:picLocks noChangeAspect="1"/>
          </p:cNvPicPr>
          <p:nvPr/>
        </p:nvPicPr>
        <p:blipFill>
          <a:blip r:embed="rId4"/>
          <a:stretch>
            <a:fillRect/>
          </a:stretch>
        </p:blipFill>
        <p:spPr>
          <a:xfrm>
            <a:off x="1295400" y="1752600"/>
            <a:ext cx="1391478" cy="685800"/>
          </a:xfrm>
          <a:prstGeom prst="rect">
            <a:avLst/>
          </a:prstGeom>
        </p:spPr>
      </p:pic>
      <p:cxnSp>
        <p:nvCxnSpPr>
          <p:cNvPr id="13" name="Straight Arrow Connector 12"/>
          <p:cNvCxnSpPr>
            <a:stCxn id="6" idx="2"/>
          </p:cNvCxnSpPr>
          <p:nvPr/>
        </p:nvCxnSpPr>
        <p:spPr>
          <a:xfrm rot="16200000" flipH="1">
            <a:off x="2076450" y="3448049"/>
            <a:ext cx="1447800" cy="1562101"/>
          </a:xfrm>
          <a:prstGeom prst="straightConnector1">
            <a:avLst/>
          </a:prstGeom>
          <a:ln w="57150" cap="flat" cmpd="sng" algn="ctr">
            <a:solidFill>
              <a:schemeClr val="accent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0800000" flipV="1">
            <a:off x="5943600" y="3502152"/>
            <a:ext cx="1524000" cy="1450848"/>
          </a:xfrm>
          <a:prstGeom prst="straightConnector1">
            <a:avLst/>
          </a:prstGeom>
          <a:ln w="57150" cap="flat" cmpd="sng" algn="ctr">
            <a:solidFill>
              <a:schemeClr val="accent1"/>
            </a:solidFill>
            <a:prstDash val="solid"/>
            <a:round/>
            <a:headEnd type="none" w="med" len="med"/>
            <a:tailEnd type="stealth"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9323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47800" y="265114"/>
            <a:ext cx="8229600" cy="1143000"/>
          </a:xfrm>
          <a:prstGeom prst="rect">
            <a:avLst/>
          </a:prstGeom>
          <a:effectLst>
            <a:outerShdw blurRad="50800" dist="38100" dir="2700000" algn="tl" rotWithShape="0">
              <a:srgbClr val="000000">
                <a:alpha val="43000"/>
              </a:srgbClr>
            </a:outerShdw>
          </a:effectLst>
        </p:spPr>
        <p:txBody>
          <a:bodyPr vert="horz" lIns="91440" tIns="45720" rIns="91440" bIns="45720" rtlCol="0" anchor="ctr">
            <a:normAutofit fontScale="97500"/>
          </a:bodyPr>
          <a:lstStyle/>
          <a:p>
            <a:pPr algn="ctr">
              <a:spcBef>
                <a:spcPct val="0"/>
              </a:spcBef>
              <a:defRPr/>
            </a:pPr>
            <a:endParaRPr lang="en-US" sz="4400" dirty="0">
              <a:solidFill>
                <a:srgbClr val="000000"/>
              </a:solidFill>
              <a:latin typeface="Franklin Gothic Medium"/>
            </a:endParaRPr>
          </a:p>
        </p:txBody>
      </p:sp>
      <p:sp>
        <p:nvSpPr>
          <p:cNvPr id="6" name="Slide Number Placeholder 3"/>
          <p:cNvSpPr>
            <a:spLocks noGrp="1"/>
          </p:cNvSpPr>
          <p:nvPr>
            <p:ph type="sldNum" sz="quarter" idx="12"/>
          </p:nvPr>
        </p:nvSpPr>
        <p:spPr>
          <a:xfrm>
            <a:off x="6616700" y="6492877"/>
            <a:ext cx="2133600" cy="365125"/>
          </a:xfrm>
        </p:spPr>
        <p:txBody>
          <a:bodyPr/>
          <a:lstStyle/>
          <a:p>
            <a:fld id="{5D1D87C5-140D-FF4E-9B9C-CE9C90ACE35E}" type="slidenum">
              <a:rPr lang="en-US" smtClean="0">
                <a:solidFill>
                  <a:prstClr val="black">
                    <a:tint val="75000"/>
                  </a:prstClr>
                </a:solidFill>
              </a:rPr>
              <a:pPr/>
              <a:t>18</a:t>
            </a:fld>
            <a:endParaRPr lang="en-US" dirty="0">
              <a:solidFill>
                <a:prstClr val="black">
                  <a:tint val="75000"/>
                </a:prstClr>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672214774"/>
              </p:ext>
            </p:extLst>
          </p:nvPr>
        </p:nvGraphicFramePr>
        <p:xfrm>
          <a:off x="609600" y="1676400"/>
          <a:ext cx="8001000" cy="3297862"/>
        </p:xfrm>
        <a:graphic>
          <a:graphicData uri="http://schemas.openxmlformats.org/drawingml/2006/table">
            <a:tbl>
              <a:tblPr firstRow="1" bandRow="1">
                <a:tableStyleId>{5C22544A-7EE6-4342-B048-85BDC9FD1C3A}</a:tableStyleId>
              </a:tblPr>
              <a:tblGrid>
                <a:gridCol w="1894040"/>
                <a:gridCol w="3053480"/>
                <a:gridCol w="3053480"/>
              </a:tblGrid>
              <a:tr h="551651">
                <a:tc>
                  <a:txBody>
                    <a:bodyPr/>
                    <a:lstStyle/>
                    <a:p>
                      <a:r>
                        <a:rPr lang="en-US" dirty="0" smtClean="0">
                          <a:solidFill>
                            <a:srgbClr val="000000"/>
                          </a:solidFill>
                        </a:rPr>
                        <a:t>Equivalence</a:t>
                      </a:r>
                      <a:endParaRPr lang="en-US" dirty="0">
                        <a:solidFill>
                          <a:srgbClr val="000000"/>
                        </a:solidFill>
                      </a:endParaRPr>
                    </a:p>
                  </a:txBody>
                  <a:tcPr>
                    <a:solidFill>
                      <a:schemeClr val="accent1">
                        <a:lumMod val="60000"/>
                        <a:lumOff val="40000"/>
                      </a:schemeClr>
                    </a:solidFill>
                  </a:tcPr>
                </a:tc>
                <a:tc>
                  <a:txBody>
                    <a:bodyPr/>
                    <a:lstStyle/>
                    <a:p>
                      <a:r>
                        <a:rPr lang="en-US" dirty="0" smtClean="0">
                          <a:solidFill>
                            <a:srgbClr val="000000"/>
                          </a:solidFill>
                        </a:rPr>
                        <a:t>Criteria</a:t>
                      </a:r>
                      <a:endParaRPr lang="en-US" dirty="0">
                        <a:solidFill>
                          <a:srgbClr val="000000"/>
                        </a:solidFill>
                      </a:endParaRPr>
                    </a:p>
                  </a:txBody>
                  <a:tcPr>
                    <a:solidFill>
                      <a:schemeClr val="accent1">
                        <a:lumMod val="60000"/>
                        <a:lumOff val="40000"/>
                      </a:schemeClr>
                    </a:solidFill>
                  </a:tcPr>
                </a:tc>
                <a:tc>
                  <a:txBody>
                    <a:bodyPr/>
                    <a:lstStyle/>
                    <a:p>
                      <a:r>
                        <a:rPr lang="en-US" dirty="0" smtClean="0">
                          <a:solidFill>
                            <a:srgbClr val="000000"/>
                          </a:solidFill>
                        </a:rPr>
                        <a:t>Example</a:t>
                      </a:r>
                      <a:endParaRPr lang="en-US" dirty="0">
                        <a:solidFill>
                          <a:srgbClr val="000000"/>
                        </a:solidFill>
                      </a:endParaRPr>
                    </a:p>
                  </a:txBody>
                  <a:tcPr>
                    <a:solidFill>
                      <a:schemeClr val="accent1">
                        <a:lumMod val="60000"/>
                        <a:lumOff val="40000"/>
                      </a:schemeClr>
                    </a:solidFill>
                  </a:tcPr>
                </a:tc>
              </a:tr>
              <a:tr h="551651">
                <a:tc>
                  <a:txBody>
                    <a:bodyPr/>
                    <a:lstStyle/>
                    <a:p>
                      <a:r>
                        <a:rPr lang="en-US" dirty="0" smtClean="0"/>
                        <a:t>Form Equivalence</a:t>
                      </a:r>
                      <a:endParaRPr lang="en-US" dirty="0"/>
                    </a:p>
                  </a:txBody>
                  <a:tcPr/>
                </a:tc>
                <a:tc>
                  <a:txBody>
                    <a:bodyPr/>
                    <a:lstStyle/>
                    <a:p>
                      <a:r>
                        <a:rPr lang="en-US" dirty="0" smtClean="0"/>
                        <a:t>Identical</a:t>
                      </a:r>
                      <a:r>
                        <a:rPr lang="en-US" baseline="0" dirty="0" smtClean="0"/>
                        <a:t> except for </a:t>
                      </a:r>
                      <a:br>
                        <a:rPr lang="en-US" baseline="0" dirty="0" smtClean="0"/>
                      </a:br>
                      <a:r>
                        <a:rPr lang="en-US" baseline="0" dirty="0" smtClean="0"/>
                        <a:t>brand vs. generic</a:t>
                      </a:r>
                      <a:endParaRPr lang="en-US" dirty="0"/>
                    </a:p>
                  </a:txBody>
                  <a:tcPr/>
                </a:tc>
                <a:tc>
                  <a:txBody>
                    <a:bodyPr/>
                    <a:lstStyle/>
                    <a:p>
                      <a:r>
                        <a:rPr lang="en-US" b="1" dirty="0" smtClean="0"/>
                        <a:t>Advil = Ibuprofen</a:t>
                      </a:r>
                      <a:r>
                        <a:rPr lang="en-US" dirty="0" smtClean="0"/>
                        <a:t/>
                      </a:r>
                      <a:br>
                        <a:rPr lang="en-US" dirty="0" smtClean="0"/>
                      </a:br>
                      <a:r>
                        <a:rPr lang="en-US" dirty="0" err="1" smtClean="0"/>
                        <a:t>Senormin</a:t>
                      </a:r>
                      <a:r>
                        <a:rPr lang="en-US" dirty="0" smtClean="0"/>
                        <a:t> =</a:t>
                      </a:r>
                      <a:r>
                        <a:rPr lang="en-US" baseline="0" dirty="0" smtClean="0"/>
                        <a:t> </a:t>
                      </a:r>
                      <a:r>
                        <a:rPr lang="en-US" baseline="0" dirty="0" err="1" smtClean="0"/>
                        <a:t>Atenolol</a:t>
                      </a:r>
                      <a:endParaRPr lang="en-US" dirty="0"/>
                    </a:p>
                  </a:txBody>
                  <a:tcPr/>
                </a:tc>
              </a:tr>
              <a:tr h="551651">
                <a:tc>
                  <a:txBody>
                    <a:bodyPr/>
                    <a:lstStyle/>
                    <a:p>
                      <a:r>
                        <a:rPr lang="en-US" dirty="0" smtClean="0"/>
                        <a:t>Functional Equivalence</a:t>
                      </a:r>
                      <a:endParaRPr lang="en-US" dirty="0"/>
                    </a:p>
                  </a:txBody>
                  <a:tcPr/>
                </a:tc>
                <a:tc>
                  <a:txBody>
                    <a:bodyPr/>
                    <a:lstStyle/>
                    <a:p>
                      <a:r>
                        <a:rPr lang="en-US" dirty="0" smtClean="0"/>
                        <a:t>Same therapeutic intent</a:t>
                      </a:r>
                      <a:endParaRPr lang="en-US" dirty="0"/>
                    </a:p>
                  </a:txBody>
                  <a:tcPr/>
                </a:tc>
                <a:tc>
                  <a:txBody>
                    <a:bodyPr/>
                    <a:lstStyle/>
                    <a:p>
                      <a:r>
                        <a:rPr lang="en-US" b="1" dirty="0" err="1" smtClean="0"/>
                        <a:t>Atenolol</a:t>
                      </a:r>
                      <a:r>
                        <a:rPr lang="en-US" b="1" dirty="0" smtClean="0"/>
                        <a:t> and </a:t>
                      </a:r>
                      <a:r>
                        <a:rPr lang="en-US" b="1" dirty="0" err="1" smtClean="0"/>
                        <a:t>Propanolol</a:t>
                      </a:r>
                      <a:r>
                        <a:rPr lang="en-US" b="1" dirty="0" smtClean="0"/>
                        <a:t> </a:t>
                      </a:r>
                      <a:br>
                        <a:rPr lang="en-US" b="1" dirty="0" smtClean="0"/>
                      </a:br>
                      <a:r>
                        <a:rPr lang="en-US" dirty="0" smtClean="0"/>
                        <a:t>both</a:t>
                      </a:r>
                      <a:r>
                        <a:rPr lang="en-US" baseline="0" dirty="0" smtClean="0"/>
                        <a:t> </a:t>
                      </a:r>
                      <a:r>
                        <a:rPr lang="en-US" b="1" dirty="0" err="1" smtClean="0"/>
                        <a:t>betablockers</a:t>
                      </a:r>
                      <a:endParaRPr lang="en-US" b="1" dirty="0"/>
                    </a:p>
                  </a:txBody>
                  <a:tcPr/>
                </a:tc>
              </a:tr>
              <a:tr h="781072">
                <a:tc>
                  <a:txBody>
                    <a:bodyPr/>
                    <a:lstStyle/>
                    <a:p>
                      <a:r>
                        <a:rPr lang="en-US" dirty="0" smtClean="0"/>
                        <a:t>Partial</a:t>
                      </a:r>
                      <a:r>
                        <a:rPr lang="en-US" baseline="0" dirty="0" smtClean="0"/>
                        <a:t> Equivalence</a:t>
                      </a:r>
                      <a:endParaRPr lang="en-US" dirty="0"/>
                    </a:p>
                  </a:txBody>
                  <a:tcPr/>
                </a:tc>
                <a:tc>
                  <a:txBody>
                    <a:bodyPr/>
                    <a:lstStyle/>
                    <a:p>
                      <a:r>
                        <a:rPr lang="en-US" dirty="0" smtClean="0"/>
                        <a:t>Form or functional equivalence,</a:t>
                      </a:r>
                      <a:r>
                        <a:rPr lang="en-US" baseline="0" dirty="0" smtClean="0"/>
                        <a:t> but differ in dosage, frequency, or route</a:t>
                      </a:r>
                      <a:endParaRPr lang="en-US" dirty="0"/>
                    </a:p>
                  </a:txBody>
                  <a:tcPr/>
                </a:tc>
                <a:tc>
                  <a:txBody>
                    <a:bodyPr/>
                    <a:lstStyle/>
                    <a:p>
                      <a:r>
                        <a:rPr lang="en-US" dirty="0" smtClean="0"/>
                        <a:t>Advil</a:t>
                      </a:r>
                      <a:r>
                        <a:rPr lang="en-US" baseline="0" dirty="0" smtClean="0"/>
                        <a:t> 100 mg</a:t>
                      </a:r>
                    </a:p>
                    <a:p>
                      <a:r>
                        <a:rPr lang="en-US" baseline="0" dirty="0" smtClean="0"/>
                        <a:t>Acetaminophen 200mg</a:t>
                      </a:r>
                      <a:endParaRPr lang="en-US" dirty="0"/>
                    </a:p>
                  </a:txBody>
                  <a:tcPr/>
                </a:tc>
              </a:tr>
              <a:tr h="551651">
                <a:tc>
                  <a:txBody>
                    <a:bodyPr/>
                    <a:lstStyle/>
                    <a:p>
                      <a:r>
                        <a:rPr lang="en-US" dirty="0" smtClean="0"/>
                        <a:t>No equivalence</a:t>
                      </a:r>
                      <a:endParaRPr lang="en-US" dirty="0"/>
                    </a:p>
                  </a:txBody>
                  <a:tcPr/>
                </a:tc>
                <a:tc>
                  <a:txBody>
                    <a:bodyPr/>
                    <a:lstStyle/>
                    <a:p>
                      <a:r>
                        <a:rPr lang="en-US" dirty="0" smtClean="0"/>
                        <a:t>Unique in</a:t>
                      </a:r>
                      <a:r>
                        <a:rPr lang="en-US" baseline="0" dirty="0" smtClean="0"/>
                        <a:t> form and function</a:t>
                      </a:r>
                      <a:endParaRPr lang="en-US" dirty="0"/>
                    </a:p>
                  </a:txBody>
                  <a:tcPr/>
                </a:tc>
                <a:tc>
                  <a:txBody>
                    <a:bodyPr/>
                    <a:lstStyle/>
                    <a:p>
                      <a:endParaRPr lang="en-US" dirty="0"/>
                    </a:p>
                  </a:txBody>
                  <a:tcPr/>
                </a:tc>
              </a:tr>
            </a:tbl>
          </a:graphicData>
        </a:graphic>
      </p:graphicFrame>
      <p:sp>
        <p:nvSpPr>
          <p:cNvPr id="8" name="Rectangle 7"/>
          <p:cNvSpPr/>
          <p:nvPr/>
        </p:nvSpPr>
        <p:spPr>
          <a:xfrm>
            <a:off x="609600" y="5890736"/>
            <a:ext cx="8140700" cy="738664"/>
          </a:xfrm>
          <a:prstGeom prst="rect">
            <a:avLst/>
          </a:prstGeom>
        </p:spPr>
        <p:txBody>
          <a:bodyPr wrap="square">
            <a:spAutoFit/>
          </a:bodyPr>
          <a:lstStyle/>
          <a:p>
            <a:r>
              <a:rPr lang="en-US" sz="1400" dirty="0" smtClean="0"/>
              <a:t>“Automated medication reconciliation and complexity of care transitions”</a:t>
            </a:r>
            <a:br>
              <a:rPr lang="en-US" sz="1400" dirty="0" smtClean="0"/>
            </a:br>
            <a:r>
              <a:rPr lang="en-US" sz="1400" dirty="0" err="1" smtClean="0"/>
              <a:t>Bozzo</a:t>
            </a:r>
            <a:r>
              <a:rPr lang="en-US" sz="1400" dirty="0" smtClean="0"/>
              <a:t> Silva, </a:t>
            </a:r>
            <a:r>
              <a:rPr lang="en-US" sz="1400" dirty="0" err="1" smtClean="0"/>
              <a:t>Bernstam</a:t>
            </a:r>
            <a:r>
              <a:rPr lang="en-US" sz="1400" dirty="0" smtClean="0"/>
              <a:t>, Markowitz, Johnson, Zhang and </a:t>
            </a:r>
            <a:r>
              <a:rPr lang="en-US" sz="1400" dirty="0" err="1" smtClean="0"/>
              <a:t>Herskovic</a:t>
            </a:r>
            <a:r>
              <a:rPr lang="en-US" sz="1400" dirty="0" smtClean="0"/>
              <a:t>, AMIA 2011</a:t>
            </a:r>
            <a:br>
              <a:rPr lang="en-US" sz="1400" dirty="0" smtClean="0"/>
            </a:br>
            <a:endParaRPr lang="en-US" sz="1400" dirty="0"/>
          </a:p>
        </p:txBody>
      </p:sp>
      <p:sp>
        <p:nvSpPr>
          <p:cNvPr id="9" name="Title 1"/>
          <p:cNvSpPr txBox="1">
            <a:spLocks/>
          </p:cNvSpPr>
          <p:nvPr/>
        </p:nvSpPr>
        <p:spPr>
          <a:xfrm>
            <a:off x="457200" y="381000"/>
            <a:ext cx="8534400" cy="79216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cap="none">
                <a:solidFill>
                  <a:srgbClr val="23446A"/>
                </a:solidFill>
                <a:latin typeface="Helvetica"/>
                <a:ea typeface="+mj-ea"/>
                <a:cs typeface="Helvetica"/>
              </a:defRPr>
            </a:lvl1pPr>
          </a:lstStyle>
          <a:p>
            <a:r>
              <a:rPr lang="en-US" dirty="0"/>
              <a:t>L</a:t>
            </a:r>
            <a:r>
              <a:rPr lang="en-US" dirty="0" smtClean="0"/>
              <a:t>evels of equivalence</a:t>
            </a:r>
            <a:endParaRPr lang="en-US" sz="2000" dirty="0"/>
          </a:p>
        </p:txBody>
      </p:sp>
    </p:spTree>
    <p:extLst>
      <p:ext uri="{BB962C8B-B14F-4D97-AF65-F5344CB8AC3E}">
        <p14:creationId xmlns:p14="http://schemas.microsoft.com/office/powerpoint/2010/main" val="35193568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398838"/>
            <a:ext cx="8534400" cy="792162"/>
          </a:xfrm>
        </p:spPr>
        <p:txBody>
          <a:bodyPr>
            <a:normAutofit fontScale="90000"/>
          </a:bodyPr>
          <a:lstStyle/>
          <a:p>
            <a:pPr marL="0" lvl="0" indent="0" algn="ctr"/>
            <a:r>
              <a:rPr lang="en-US" sz="8889" dirty="0" err="1" smtClean="0">
                <a:solidFill>
                  <a:prstClr val="black"/>
                </a:solidFill>
                <a:sym typeface="Wingdings" pitchFamily="2" charset="2"/>
              </a:rPr>
              <a:t>Twinlist</a:t>
            </a:r>
            <a:r>
              <a:rPr lang="en-US" b="1" dirty="0" smtClean="0">
                <a:solidFill>
                  <a:prstClr val="black"/>
                </a:solidFill>
                <a:sym typeface="Wingdings" pitchFamily="2" charset="2"/>
              </a:rPr>
              <a:t/>
            </a:r>
            <a:br>
              <a:rPr lang="en-US" b="1" dirty="0" smtClean="0">
                <a:solidFill>
                  <a:prstClr val="black"/>
                </a:solidFill>
                <a:sym typeface="Wingdings" pitchFamily="2" charset="2"/>
              </a:rPr>
            </a:br>
            <a:r>
              <a:rPr lang="en-US" b="1" dirty="0" smtClean="0">
                <a:solidFill>
                  <a:prstClr val="black"/>
                </a:solidFill>
                <a:sym typeface="Wingdings" pitchFamily="2" charset="2"/>
              </a:rPr>
              <a:t/>
            </a:r>
            <a:br>
              <a:rPr lang="en-US" b="1" dirty="0" smtClean="0">
                <a:solidFill>
                  <a:prstClr val="black"/>
                </a:solidFill>
                <a:sym typeface="Wingdings" pitchFamily="2" charset="2"/>
              </a:rPr>
            </a:br>
            <a:r>
              <a:rPr lang="en-US" b="1" dirty="0" smtClean="0">
                <a:solidFill>
                  <a:prstClr val="black"/>
                </a:solidFill>
                <a:sym typeface="Wingdings" pitchFamily="2" charset="2"/>
              </a:rPr>
              <a:t>spatial layout</a:t>
            </a:r>
            <a:r>
              <a:rPr lang="en-US" sz="3111" b="1" dirty="0" smtClean="0">
                <a:solidFill>
                  <a:prstClr val="black"/>
                </a:solidFill>
                <a:sym typeface="Wingdings" pitchFamily="2" charset="2"/>
              </a:rPr>
              <a:t/>
            </a:r>
            <a:br>
              <a:rPr lang="en-US" sz="3111" b="1" dirty="0" smtClean="0">
                <a:solidFill>
                  <a:prstClr val="black"/>
                </a:solidFill>
                <a:sym typeface="Wingdings" pitchFamily="2" charset="2"/>
              </a:rPr>
            </a:br>
            <a:r>
              <a:rPr lang="en-US" sz="3111" dirty="0" smtClean="0">
                <a:solidFill>
                  <a:prstClr val="black"/>
                </a:solidFill>
                <a:sym typeface="Wingdings" pitchFamily="2" charset="2"/>
              </a:rPr>
              <a:t>and</a:t>
            </a:r>
            <a:r>
              <a:rPr lang="en-US" b="1" dirty="0" smtClean="0">
                <a:solidFill>
                  <a:prstClr val="black"/>
                </a:solidFill>
                <a:sym typeface="Wingdings" pitchFamily="2" charset="2"/>
              </a:rPr>
              <a:t/>
            </a:r>
            <a:br>
              <a:rPr lang="en-US" b="1" dirty="0" smtClean="0">
                <a:solidFill>
                  <a:prstClr val="black"/>
                </a:solidFill>
                <a:sym typeface="Wingdings" pitchFamily="2" charset="2"/>
              </a:rPr>
            </a:br>
            <a:r>
              <a:rPr lang="en-US" b="1" dirty="0" smtClean="0">
                <a:solidFill>
                  <a:prstClr val="black"/>
                </a:solidFill>
                <a:sym typeface="Wingdings" pitchFamily="2" charset="2"/>
              </a:rPr>
              <a:t>multi-step animation</a:t>
            </a:r>
            <a:br>
              <a:rPr lang="en-US" b="1" dirty="0" smtClean="0">
                <a:solidFill>
                  <a:prstClr val="black"/>
                </a:solidFill>
                <a:sym typeface="Wingdings" pitchFamily="2" charset="2"/>
              </a:rPr>
            </a:br>
            <a:r>
              <a:rPr lang="en-US" b="1" dirty="0" smtClean="0">
                <a:solidFill>
                  <a:prstClr val="black"/>
                </a:solidFill>
                <a:sym typeface="Wingdings" pitchFamily="2" charset="2"/>
              </a:rPr>
              <a:t>  </a:t>
            </a:r>
            <a:r>
              <a:rPr lang="en-US" dirty="0" smtClean="0">
                <a:solidFill>
                  <a:prstClr val="black"/>
                </a:solidFill>
                <a:sym typeface="Wingdings" pitchFamily="2" charset="2"/>
              </a:rPr>
              <a:t/>
            </a:r>
            <a:br>
              <a:rPr lang="en-US" dirty="0" smtClean="0">
                <a:solidFill>
                  <a:prstClr val="black"/>
                </a:solidFill>
                <a:sym typeface="Wingdings" pitchFamily="2" charset="2"/>
              </a:rPr>
            </a:br>
            <a:r>
              <a:rPr lang="en-US" dirty="0">
                <a:solidFill>
                  <a:prstClr val="black"/>
                </a:solidFill>
                <a:sym typeface="Wingdings" pitchFamily="2" charset="2"/>
              </a:rPr>
              <a:t> </a:t>
            </a:r>
            <a:r>
              <a:rPr lang="en-US" dirty="0" smtClean="0">
                <a:solidFill>
                  <a:prstClr val="black"/>
                </a:solidFill>
                <a:sym typeface="Wingdings" pitchFamily="2" charset="2"/>
              </a:rPr>
              <a:t> 	to show </a:t>
            </a:r>
            <a:r>
              <a:rPr lang="en-US" dirty="0">
                <a:solidFill>
                  <a:prstClr val="black"/>
                </a:solidFill>
                <a:sym typeface="Wingdings" pitchFamily="2" charset="2"/>
              </a:rPr>
              <a:t>similarities and </a:t>
            </a:r>
            <a:r>
              <a:rPr lang="en-US" dirty="0" smtClean="0">
                <a:solidFill>
                  <a:prstClr val="black"/>
                </a:solidFill>
                <a:sym typeface="Wingdings" pitchFamily="2" charset="2"/>
              </a:rPr>
              <a:t>differences</a:t>
            </a:r>
            <a:br>
              <a:rPr lang="en-US" dirty="0" smtClean="0">
                <a:solidFill>
                  <a:prstClr val="black"/>
                </a:solidFill>
                <a:sym typeface="Wingdings" pitchFamily="2" charset="2"/>
              </a:rPr>
            </a:br>
            <a:r>
              <a:rPr lang="en-US" dirty="0" smtClean="0">
                <a:solidFill>
                  <a:prstClr val="black"/>
                </a:solidFill>
                <a:sym typeface="Wingdings" pitchFamily="2" charset="2"/>
              </a:rPr>
              <a:t>and to prepare the reconciled list</a:t>
            </a:r>
            <a:r>
              <a:rPr lang="en-US" dirty="0">
                <a:solidFill>
                  <a:prstClr val="black"/>
                </a:solidFill>
                <a:sym typeface="Wingdings" pitchFamily="2" charset="2"/>
              </a:rPr>
              <a:t/>
            </a:r>
            <a:br>
              <a:rPr lang="en-US" dirty="0">
                <a:solidFill>
                  <a:prstClr val="black"/>
                </a:solidFill>
                <a:sym typeface="Wingdings" pitchFamily="2" charset="2"/>
              </a:rPr>
            </a:br>
            <a:r>
              <a:rPr lang="en-US" dirty="0">
                <a:solidFill>
                  <a:prstClr val="black"/>
                </a:solidFill>
                <a:sym typeface="Wingdings" pitchFamily="2" charset="2"/>
              </a:rPr>
              <a:t>		</a:t>
            </a:r>
            <a:r>
              <a:rPr lang="en-US" dirty="0" smtClean="0">
                <a:solidFill>
                  <a:prstClr val="black"/>
                </a:solidFill>
                <a:sym typeface="Wingdings" pitchFamily="2" charset="2"/>
              </a:rPr>
              <a:t/>
            </a:r>
            <a:br>
              <a:rPr lang="en-US" dirty="0" smtClean="0">
                <a:solidFill>
                  <a:prstClr val="black"/>
                </a:solidFill>
                <a:sym typeface="Wingdings" pitchFamily="2" charset="2"/>
              </a:rPr>
            </a:br>
            <a:r>
              <a:rPr lang="en-US" dirty="0" smtClean="0">
                <a:solidFill>
                  <a:prstClr val="black"/>
                </a:solidFill>
                <a:sym typeface="Wingdings" pitchFamily="2" charset="2"/>
              </a:rPr>
              <a:t/>
            </a:r>
            <a:br>
              <a:rPr lang="en-US" dirty="0" smtClean="0">
                <a:solidFill>
                  <a:prstClr val="black"/>
                </a:solidFill>
                <a:sym typeface="Wingdings" pitchFamily="2" charset="2"/>
              </a:rPr>
            </a:br>
            <a:endParaRPr lang="en-US" dirty="0"/>
          </a:p>
        </p:txBody>
      </p:sp>
    </p:spTree>
    <p:extLst>
      <p:ext uri="{BB962C8B-B14F-4D97-AF65-F5344CB8AC3E}">
        <p14:creationId xmlns:p14="http://schemas.microsoft.com/office/powerpoint/2010/main" val="7330463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304800" y="838200"/>
            <a:ext cx="8686800" cy="1600200"/>
          </a:xfrm>
          <a:prstGeom prst="rect">
            <a:avLst/>
          </a:prstGeom>
        </p:spPr>
        <p:txBody>
          <a:bodyPr vert="horz" lIns="91440" tIns="45720" rIns="91440" bIns="45720" rtlCol="0" anchor="t">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21509B"/>
                </a:solidFill>
                <a:effectLst/>
                <a:uLnTx/>
                <a:uFillTx/>
                <a:latin typeface="Helvetica" pitchFamily="34" charset="0"/>
                <a:ea typeface="+mj-ea"/>
                <a:cs typeface="Helvetica" pitchFamily="34" charset="0"/>
              </a:rPr>
              <a:t>Animated Interfaces for List Comparison </a:t>
            </a:r>
            <a:br>
              <a:rPr kumimoji="0" lang="en-US" sz="3600" b="0" i="0" u="none" strike="noStrike" kern="1200" cap="none" spc="0" normalizeH="0" baseline="0" noProof="0" dirty="0" smtClean="0">
                <a:ln>
                  <a:noFill/>
                </a:ln>
                <a:solidFill>
                  <a:srgbClr val="21509B"/>
                </a:solidFill>
                <a:effectLst/>
                <a:uLnTx/>
                <a:uFillTx/>
                <a:latin typeface="Helvetica" pitchFamily="34" charset="0"/>
                <a:ea typeface="+mj-ea"/>
                <a:cs typeface="Helvetica" pitchFamily="34" charset="0"/>
              </a:rPr>
            </a:br>
            <a:r>
              <a:rPr kumimoji="0" lang="en-US" sz="900" b="0" i="0" u="none" strike="noStrike" kern="1200" cap="none" spc="0" normalizeH="0" baseline="0" noProof="0" dirty="0" smtClean="0">
                <a:ln>
                  <a:noFill/>
                </a:ln>
                <a:solidFill>
                  <a:srgbClr val="21509B"/>
                </a:solidFill>
                <a:effectLst/>
                <a:uLnTx/>
                <a:uFillTx/>
                <a:latin typeface="Helvetica" pitchFamily="34" charset="0"/>
                <a:ea typeface="+mj-ea"/>
                <a:cs typeface="Helvetica" pitchFamily="34" charset="0"/>
              </a:rPr>
              <a:t/>
            </a:r>
            <a:br>
              <a:rPr kumimoji="0" lang="en-US" sz="900" b="0" i="0" u="none" strike="noStrike" kern="1200" cap="none" spc="0" normalizeH="0" baseline="0" noProof="0" dirty="0" smtClean="0">
                <a:ln>
                  <a:noFill/>
                </a:ln>
                <a:solidFill>
                  <a:srgbClr val="21509B"/>
                </a:solidFill>
                <a:effectLst/>
                <a:uLnTx/>
                <a:uFillTx/>
                <a:latin typeface="Helvetica" pitchFamily="34" charset="0"/>
                <a:ea typeface="+mj-ea"/>
                <a:cs typeface="Helvetica" pitchFamily="34" charset="0"/>
              </a:rPr>
            </a:br>
            <a:r>
              <a:rPr kumimoji="0" lang="en-US" sz="2800" b="0" i="0" u="none" strike="noStrike" kern="1200" cap="none" spc="0" normalizeH="0" baseline="0" noProof="0" dirty="0" smtClean="0">
                <a:ln>
                  <a:noFill/>
                </a:ln>
                <a:solidFill>
                  <a:srgbClr val="21509B"/>
                </a:solidFill>
                <a:effectLst/>
                <a:uLnTx/>
                <a:uFillTx/>
                <a:latin typeface="Helvetica" pitchFamily="34" charset="0"/>
                <a:ea typeface="+mj-ea"/>
                <a:cs typeface="Helvetica" pitchFamily="34" charset="0"/>
              </a:rPr>
              <a:t>Medication Reconciliation and Product Comparison</a:t>
            </a:r>
            <a:endParaRPr kumimoji="0" lang="en-US" sz="3600" b="0" i="0" u="none" strike="noStrike" kern="1200" cap="none" spc="0" normalizeH="0" baseline="0" noProof="0" dirty="0">
              <a:ln>
                <a:noFill/>
              </a:ln>
              <a:solidFill>
                <a:srgbClr val="21509B"/>
              </a:solidFill>
              <a:effectLst/>
              <a:uLnTx/>
              <a:uFillTx/>
              <a:latin typeface="Helvetica" pitchFamily="34" charset="0"/>
              <a:ea typeface="+mj-ea"/>
              <a:cs typeface="Helvetica" pitchFamily="34" charset="0"/>
            </a:endParaRPr>
          </a:p>
        </p:txBody>
      </p:sp>
      <p:sp>
        <p:nvSpPr>
          <p:cNvPr id="3" name="Title 2"/>
          <p:cNvSpPr txBox="1">
            <a:spLocks/>
          </p:cNvSpPr>
          <p:nvPr/>
        </p:nvSpPr>
        <p:spPr>
          <a:xfrm>
            <a:off x="329133" y="2809155"/>
            <a:ext cx="8686800" cy="990600"/>
          </a:xfrm>
          <a:prstGeom prst="rect">
            <a:avLst/>
          </a:prstGeom>
          <a:effectLst/>
        </p:spPr>
        <p:txBody>
          <a:bodyPr vert="horz"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noProof="0" dirty="0" smtClean="0">
                <a:latin typeface="Helvetica" pitchFamily="34" charset="0"/>
                <a:ea typeface="+mj-ea"/>
                <a:cs typeface="Helvetica" pitchFamily="34" charset="0"/>
              </a:rPr>
              <a:t>C</a:t>
            </a:r>
            <a:r>
              <a:rPr lang="th-TH" sz="2800" noProof="0" dirty="0" smtClean="0">
                <a:latin typeface="Helvetica" pitchFamily="34" charset="0"/>
                <a:ea typeface="+mj-ea"/>
                <a:cs typeface="FoundrySterling-MediumExpert"/>
              </a:rPr>
              <a:t>atherine Plaisant</a:t>
            </a:r>
            <a:endParaRPr lang="en-US" sz="2800" noProof="0" dirty="0" smtClean="0">
              <a:latin typeface="Helvetica" pitchFamily="34" charset="0"/>
              <a:ea typeface="+mj-ea"/>
              <a:cs typeface="Helvetica" pitchFamily="34" charset="0"/>
            </a:endParaRPr>
          </a:p>
          <a:p>
            <a:pPr lvl="0" defTabSz="914400">
              <a:spcBef>
                <a:spcPct val="0"/>
              </a:spcBef>
              <a:defRPr/>
            </a:pPr>
            <a:r>
              <a:rPr lang="en-US" sz="2800" dirty="0">
                <a:latin typeface="Helvetica" pitchFamily="34" charset="0"/>
                <a:ea typeface="+mj-ea"/>
                <a:cs typeface="Helvetica" pitchFamily="34" charset="0"/>
              </a:rPr>
              <a:t>w</a:t>
            </a:r>
            <a:r>
              <a:rPr lang="en-US" sz="2800" dirty="0" smtClean="0">
                <a:latin typeface="Helvetica" pitchFamily="34" charset="0"/>
                <a:ea typeface="+mj-ea"/>
                <a:cs typeface="Helvetica" pitchFamily="34" charset="0"/>
              </a:rPr>
              <a:t>ith Tiffany Chao, Ran Liu, Ben Shneiderman</a:t>
            </a:r>
            <a:endParaRPr lang="th-TH" sz="2800" noProof="0" dirty="0" smtClean="0">
              <a:latin typeface="Helvetica" pitchFamily="34" charset="0"/>
              <a:ea typeface="+mj-ea"/>
              <a:cs typeface="FoundrySterling-MediumExpert"/>
            </a:endParaRPr>
          </a:p>
        </p:txBody>
      </p:sp>
      <p:sp>
        <p:nvSpPr>
          <p:cNvPr id="4" name="Rectangle 3"/>
          <p:cNvSpPr/>
          <p:nvPr/>
        </p:nvSpPr>
        <p:spPr>
          <a:xfrm>
            <a:off x="0" y="5638800"/>
            <a:ext cx="9144000" cy="838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Helvetica" pitchFamily="34" charset="0"/>
              <a:cs typeface="Helvetica" pitchFamily="34" charset="0"/>
            </a:endParaRPr>
          </a:p>
        </p:txBody>
      </p:sp>
      <p:sp>
        <p:nvSpPr>
          <p:cNvPr id="5" name="TextBox 4"/>
          <p:cNvSpPr txBox="1"/>
          <p:nvPr/>
        </p:nvSpPr>
        <p:spPr>
          <a:xfrm>
            <a:off x="7194051" y="6553200"/>
            <a:ext cx="1568949" cy="261610"/>
          </a:xfrm>
          <a:prstGeom prst="rect">
            <a:avLst/>
          </a:prstGeom>
          <a:noFill/>
        </p:spPr>
        <p:txBody>
          <a:bodyPr wrap="square" rtlCol="0">
            <a:spAutoFit/>
          </a:bodyPr>
          <a:lstStyle/>
          <a:p>
            <a:pPr algn="ctr"/>
            <a:r>
              <a:rPr lang="en-US" sz="1100" dirty="0" smtClean="0">
                <a:latin typeface="Helvetica" pitchFamily="34" charset="0"/>
                <a:cs typeface="Helvetica" pitchFamily="34" charset="0"/>
              </a:rPr>
              <a:t>SOH-2012</a:t>
            </a:r>
            <a:endParaRPr lang="en-US" sz="1100" dirty="0">
              <a:latin typeface="Helvetica" pitchFamily="34" charset="0"/>
              <a:cs typeface="Helvetica" pitchFamily="34" charset="0"/>
            </a:endParaRPr>
          </a:p>
        </p:txBody>
      </p:sp>
      <p:pic>
        <p:nvPicPr>
          <p:cNvPr id="6" name="Picture 5"/>
          <p:cNvPicPr>
            <a:picLocks noChangeAspect="1"/>
          </p:cNvPicPr>
          <p:nvPr/>
        </p:nvPicPr>
        <p:blipFill>
          <a:blip r:embed="rId2"/>
          <a:stretch>
            <a:fillRect/>
          </a:stretch>
        </p:blipFill>
        <p:spPr>
          <a:xfrm>
            <a:off x="7382410" y="3810000"/>
            <a:ext cx="1609190" cy="1600200"/>
          </a:xfrm>
          <a:prstGeom prst="rect">
            <a:avLst/>
          </a:prstGeom>
        </p:spPr>
      </p:pic>
      <p:sp>
        <p:nvSpPr>
          <p:cNvPr id="7" name="Title 2"/>
          <p:cNvSpPr txBox="1">
            <a:spLocks/>
          </p:cNvSpPr>
          <p:nvPr/>
        </p:nvSpPr>
        <p:spPr>
          <a:xfrm>
            <a:off x="304800" y="5410200"/>
            <a:ext cx="8686800" cy="1219200"/>
          </a:xfrm>
          <a:prstGeom prst="rect">
            <a:avLst/>
          </a:prstGeom>
          <a:effectLst/>
        </p:spPr>
        <p:txBody>
          <a:bodyPr vert="horz"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h-TH" sz="2400" b="0" i="0" u="none" strike="noStrike" kern="1200" spc="0" normalizeH="0" baseline="0" noProof="0" dirty="0" smtClean="0">
                <a:ln>
                  <a:noFill/>
                </a:ln>
                <a:solidFill>
                  <a:schemeClr val="tx1">
                    <a:lumMod val="65000"/>
                    <a:lumOff val="35000"/>
                  </a:schemeClr>
                </a:solidFill>
                <a:effectLst/>
                <a:uLnTx/>
                <a:uFillTx/>
                <a:latin typeface="Helvetica" pitchFamily="34" charset="0"/>
                <a:ea typeface="+mj-ea"/>
                <a:cs typeface="FoundrySterling-MediumExpert"/>
              </a:rPr>
              <a:t>Human-</a:t>
            </a:r>
            <a:r>
              <a:rPr kumimoji="0" lang="en-US" sz="2400" b="0" i="0" u="none" strike="noStrike" kern="1200" spc="0" normalizeH="0" baseline="0" noProof="0" dirty="0" smtClean="0">
                <a:ln>
                  <a:noFill/>
                </a:ln>
                <a:solidFill>
                  <a:schemeClr val="tx1">
                    <a:lumMod val="65000"/>
                    <a:lumOff val="35000"/>
                  </a:schemeClr>
                </a:solidFill>
                <a:effectLst/>
                <a:uLnTx/>
                <a:uFillTx/>
                <a:latin typeface="Helvetica" pitchFamily="34" charset="0"/>
                <a:ea typeface="+mj-ea"/>
                <a:cs typeface="FoundrySterling-MediumExpert"/>
              </a:rPr>
              <a:t>C</a:t>
            </a:r>
            <a:r>
              <a:rPr kumimoji="0" lang="th-TH" sz="2400" b="0" i="0" u="none" strike="noStrike" kern="1200" spc="0" normalizeH="0" baseline="0" noProof="0" dirty="0" smtClean="0">
                <a:ln>
                  <a:noFill/>
                </a:ln>
                <a:solidFill>
                  <a:schemeClr val="tx1">
                    <a:lumMod val="65000"/>
                    <a:lumOff val="35000"/>
                  </a:schemeClr>
                </a:solidFill>
                <a:effectLst/>
                <a:uLnTx/>
                <a:uFillTx/>
                <a:latin typeface="Helvetica" pitchFamily="34" charset="0"/>
                <a:ea typeface="+mj-ea"/>
                <a:cs typeface="FoundrySterling-MediumExpert"/>
              </a:rPr>
              <a:t>omputer Interaction</a:t>
            </a:r>
            <a:r>
              <a:rPr kumimoji="0" lang="th-TH" sz="2400" b="0" i="0" u="none" strike="noStrike" kern="1200" spc="0" normalizeH="0" noProof="0" dirty="0" smtClean="0">
                <a:ln>
                  <a:noFill/>
                </a:ln>
                <a:solidFill>
                  <a:schemeClr val="tx1">
                    <a:lumMod val="65000"/>
                    <a:lumOff val="35000"/>
                  </a:schemeClr>
                </a:solidFill>
                <a:effectLst/>
                <a:uLnTx/>
                <a:uFillTx/>
                <a:latin typeface="Helvetica" pitchFamily="34" charset="0"/>
                <a:ea typeface="+mj-ea"/>
                <a:cs typeface="FoundrySterling-MediumExpert"/>
              </a:rPr>
              <a:t> Lab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2400" baseline="0" dirty="0" smtClean="0">
                <a:solidFill>
                  <a:schemeClr val="tx1">
                    <a:lumMod val="50000"/>
                    <a:lumOff val="50000"/>
                  </a:schemeClr>
                </a:solidFill>
                <a:latin typeface="Helvetica" pitchFamily="34" charset="0"/>
                <a:ea typeface="+mj-ea"/>
                <a:cs typeface="Helvetica" pitchFamily="34" charset="0"/>
              </a:rPr>
              <a:t>U</a:t>
            </a:r>
            <a:r>
              <a:rPr lang="th-TH" sz="2400" baseline="0" dirty="0" smtClean="0">
                <a:solidFill>
                  <a:schemeClr val="tx1">
                    <a:lumMod val="50000"/>
                    <a:lumOff val="50000"/>
                  </a:schemeClr>
                </a:solidFill>
                <a:latin typeface="Helvetica" pitchFamily="34" charset="0"/>
                <a:ea typeface="+mj-ea"/>
                <a:cs typeface="FoundrySterling-MediumExpert"/>
              </a:rPr>
              <a:t>niversity</a:t>
            </a:r>
            <a:r>
              <a:rPr lang="th-TH" sz="2400" dirty="0" smtClean="0">
                <a:solidFill>
                  <a:schemeClr val="tx1">
                    <a:lumMod val="50000"/>
                    <a:lumOff val="50000"/>
                  </a:schemeClr>
                </a:solidFill>
                <a:latin typeface="Helvetica" pitchFamily="34" charset="0"/>
                <a:ea typeface="+mj-ea"/>
                <a:cs typeface="FoundrySterling-MediumExpert"/>
              </a:rPr>
              <a:t> Of Maryland</a:t>
            </a:r>
            <a:endParaRPr kumimoji="0" lang="en-US" sz="2400" i="0" u="none" strike="noStrike" kern="1200" spc="0" normalizeH="0" baseline="0" noProof="0" dirty="0">
              <a:ln>
                <a:noFill/>
              </a:ln>
              <a:solidFill>
                <a:schemeClr val="tx1">
                  <a:lumMod val="50000"/>
                  <a:lumOff val="50000"/>
                </a:schemeClr>
              </a:solidFill>
              <a:effectLst/>
              <a:uLnTx/>
              <a:uFillTx/>
              <a:latin typeface="Helvetica" pitchFamily="34" charset="0"/>
              <a:ea typeface="+mj-ea"/>
              <a:cs typeface="Helvetica" pitchFamily="34" charset="0"/>
            </a:endParaRPr>
          </a:p>
        </p:txBody>
      </p:sp>
      <p:pic>
        <p:nvPicPr>
          <p:cNvPr id="8" name="Picture 7"/>
          <p:cNvPicPr>
            <a:picLocks noChangeAspect="1"/>
          </p:cNvPicPr>
          <p:nvPr/>
        </p:nvPicPr>
        <p:blipFill rotWithShape="1">
          <a:blip r:embed="rId3"/>
          <a:srcRect l="26056" r="23965" b="62187"/>
          <a:stretch/>
        </p:blipFill>
        <p:spPr>
          <a:xfrm>
            <a:off x="3276600" y="4035256"/>
            <a:ext cx="1209675" cy="1374943"/>
          </a:xfrm>
          <a:prstGeom prst="rect">
            <a:avLst/>
          </a:prstGeom>
        </p:spPr>
      </p:pic>
      <p:pic>
        <p:nvPicPr>
          <p:cNvPr id="12" name="Picture 11"/>
          <p:cNvPicPr>
            <a:picLocks noChangeAspect="1"/>
          </p:cNvPicPr>
          <p:nvPr/>
        </p:nvPicPr>
        <p:blipFill rotWithShape="1">
          <a:blip r:embed="rId4"/>
          <a:srcRect l="20156" t="8868" r="17500" b="36869"/>
          <a:stretch/>
        </p:blipFill>
        <p:spPr>
          <a:xfrm>
            <a:off x="4752975" y="4035256"/>
            <a:ext cx="1266825" cy="1378287"/>
          </a:xfrm>
          <a:prstGeom prst="rect">
            <a:avLst/>
          </a:prstGeom>
        </p:spPr>
      </p:pic>
      <p:pic>
        <p:nvPicPr>
          <p:cNvPr id="1026" name="Picture 2" descr="C:\FS\SOH\Catherine-TwinlistTalk\01_IMG_2457.JPG"/>
          <p:cNvPicPr>
            <a:picLocks noChangeAspect="1" noChangeArrowheads="1"/>
          </p:cNvPicPr>
          <p:nvPr/>
        </p:nvPicPr>
        <p:blipFill rotWithShape="1">
          <a:blip r:embed="rId5">
            <a:extLst>
              <a:ext uri="{28A0092B-C50C-407E-A947-70E740481C1C}">
                <a14:useLocalDpi xmlns:a14="http://schemas.microsoft.com/office/drawing/2010/main" val="0"/>
              </a:ext>
            </a:extLst>
          </a:blip>
          <a:srcRect t="15836"/>
          <a:stretch/>
        </p:blipFill>
        <p:spPr bwMode="auto">
          <a:xfrm>
            <a:off x="1828800" y="4038600"/>
            <a:ext cx="1164055" cy="1371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8809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winlist demo (March 2012).mp4">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20000" y="5105400"/>
            <a:ext cx="1447800" cy="951996"/>
          </a:xfrm>
        </p:spPr>
      </p:pic>
      <p:pic>
        <p:nvPicPr>
          <p:cNvPr id="14" name="Picture 41"/>
          <p:cNvPicPr>
            <a:picLocks noChangeAspect="1"/>
          </p:cNvPicPr>
          <p:nvPr/>
        </p:nvPicPr>
        <p:blipFill>
          <a:blip r:embed="rId5"/>
          <a:srcRect/>
          <a:stretch>
            <a:fillRect/>
          </a:stretch>
        </p:blipFill>
        <p:spPr bwMode="auto">
          <a:xfrm>
            <a:off x="436808" y="609601"/>
            <a:ext cx="7640392" cy="5730294"/>
          </a:xfrm>
          <a:prstGeom prst="rect">
            <a:avLst/>
          </a:prstGeom>
          <a:noFill/>
          <a:ln w="9525">
            <a:noFill/>
            <a:miter lim="800000"/>
            <a:headEnd/>
            <a:tailEnd/>
          </a:ln>
        </p:spPr>
      </p:pic>
      <p:sp>
        <p:nvSpPr>
          <p:cNvPr id="6" name="Rectangle 5"/>
          <p:cNvSpPr/>
          <p:nvPr/>
        </p:nvSpPr>
        <p:spPr>
          <a:xfrm>
            <a:off x="533400" y="6412468"/>
            <a:ext cx="8305800" cy="369332"/>
          </a:xfrm>
          <a:prstGeom prst="rect">
            <a:avLst/>
          </a:prstGeom>
        </p:spPr>
        <p:txBody>
          <a:bodyPr wrap="square">
            <a:spAutoFit/>
          </a:bodyPr>
          <a:lstStyle/>
          <a:p>
            <a:r>
              <a:rPr lang="en-US" b="1" dirty="0">
                <a:latin typeface="Helvetica"/>
                <a:ea typeface="+mj-ea"/>
                <a:cs typeface="Helvetica"/>
              </a:rPr>
              <a:t>O</a:t>
            </a:r>
            <a:r>
              <a:rPr lang="en-US" b="1" dirty="0" smtClean="0">
                <a:latin typeface="Helvetica"/>
                <a:ea typeface="+mj-ea"/>
                <a:cs typeface="Helvetica"/>
              </a:rPr>
              <a:t>pen source BSD License </a:t>
            </a:r>
            <a:r>
              <a:rPr lang="en-US" b="1" dirty="0" smtClean="0"/>
              <a:t>(HTML5</a:t>
            </a:r>
            <a:r>
              <a:rPr lang="en-US" b="1" dirty="0"/>
              <a:t>, CSS3, and </a:t>
            </a:r>
            <a:r>
              <a:rPr lang="en-US" b="1" dirty="0" smtClean="0"/>
              <a:t>JavaScript; using </a:t>
            </a:r>
            <a:r>
              <a:rPr lang="en-US" b="1" dirty="0" err="1"/>
              <a:t>jQuery</a:t>
            </a:r>
            <a:r>
              <a:rPr lang="en-US" b="1" dirty="0" smtClean="0"/>
              <a:t>)</a:t>
            </a:r>
          </a:p>
        </p:txBody>
      </p:sp>
    </p:spTree>
    <p:extLst>
      <p:ext uri="{BB962C8B-B14F-4D97-AF65-F5344CB8AC3E}">
        <p14:creationId xmlns:p14="http://schemas.microsoft.com/office/powerpoint/2010/main" val="32308556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fullScrn="1">
              <p:cMediaNode vol="80000">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90600" y="2971800"/>
            <a:ext cx="7848600" cy="914400"/>
          </a:xfrm>
        </p:spPr>
        <p:txBody>
          <a:bodyPr>
            <a:noAutofit/>
          </a:bodyPr>
          <a:lstStyle/>
          <a:p>
            <a:r>
              <a:rPr lang="en-US" sz="7200" dirty="0" smtClean="0"/>
              <a:t>Very well received</a:t>
            </a:r>
            <a:r>
              <a:rPr lang="en-US" sz="6600" dirty="0" smtClean="0"/>
              <a:t/>
            </a:r>
            <a:br>
              <a:rPr lang="en-US" sz="6600" dirty="0" smtClean="0"/>
            </a:br>
            <a:endParaRPr lang="en-US" sz="3200" dirty="0"/>
          </a:p>
        </p:txBody>
      </p:sp>
    </p:spTree>
    <p:extLst>
      <p:ext uri="{BB962C8B-B14F-4D97-AF65-F5344CB8AC3E}">
        <p14:creationId xmlns:p14="http://schemas.microsoft.com/office/powerpoint/2010/main" val="7975044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590800"/>
            <a:ext cx="7694951"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30760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066801" y="2971800"/>
            <a:ext cx="8610599" cy="1015663"/>
          </a:xfrm>
          <a:prstGeom prst="rect">
            <a:avLst/>
          </a:prstGeom>
        </p:spPr>
        <p:txBody>
          <a:bodyPr wrap="square">
            <a:spAutoFit/>
          </a:bodyPr>
          <a:lstStyle/>
          <a:p>
            <a:r>
              <a:rPr lang="en-US" sz="6000" dirty="0">
                <a:solidFill>
                  <a:srgbClr val="23446A"/>
                </a:solidFill>
                <a:latin typeface="Helvetica"/>
                <a:ea typeface="+mj-ea"/>
                <a:cs typeface="Helvetica"/>
              </a:rPr>
              <a:t>V</a:t>
            </a:r>
            <a:r>
              <a:rPr lang="en-US" sz="6000" dirty="0" smtClean="0">
                <a:solidFill>
                  <a:srgbClr val="23446A"/>
                </a:solidFill>
                <a:latin typeface="Helvetica"/>
                <a:ea typeface="+mj-ea"/>
                <a:cs typeface="Helvetica"/>
              </a:rPr>
              <a:t>ariations by others</a:t>
            </a:r>
            <a:endParaRPr lang="en-US" sz="2800" dirty="0"/>
          </a:p>
        </p:txBody>
      </p:sp>
    </p:spTree>
    <p:extLst>
      <p:ext uri="{BB962C8B-B14F-4D97-AF65-F5344CB8AC3E}">
        <p14:creationId xmlns:p14="http://schemas.microsoft.com/office/powerpoint/2010/main" val="34026410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8"/>
          <p:cNvSpPr>
            <a:spLocks noChangeArrowheads="1"/>
          </p:cNvSpPr>
          <p:nvPr/>
        </p:nvSpPr>
        <p:spPr bwMode="auto">
          <a:xfrm>
            <a:off x="345426" y="457200"/>
            <a:ext cx="8648151" cy="677108"/>
          </a:xfrm>
          <a:prstGeom prst="rect">
            <a:avLst/>
          </a:prstGeom>
          <a:noFill/>
          <a:ln w="9525">
            <a:noFill/>
            <a:miter lim="800000"/>
            <a:headEnd/>
            <a:tailEnd/>
          </a:ln>
        </p:spPr>
        <p:txBody>
          <a:bodyPr wrap="square">
            <a:spAutoFit/>
          </a:bodyPr>
          <a:lstStyle/>
          <a:p>
            <a:r>
              <a:rPr lang="en-US" sz="1400" b="1" dirty="0" smtClean="0">
                <a:latin typeface="Helvetica" pitchFamily="34" charset="0"/>
                <a:cs typeface="Helvetica" pitchFamily="34" charset="0"/>
              </a:rPr>
              <a:t>e.g.  </a:t>
            </a:r>
            <a:r>
              <a:rPr lang="en-US" sz="2400" b="1" dirty="0" smtClean="0">
                <a:latin typeface="Helvetica" pitchFamily="34" charset="0"/>
                <a:cs typeface="Helvetica" pitchFamily="34" charset="0"/>
              </a:rPr>
              <a:t>problem </a:t>
            </a:r>
            <a:r>
              <a:rPr lang="en-US" sz="2400" b="1" dirty="0">
                <a:latin typeface="Helvetica" pitchFamily="34" charset="0"/>
                <a:cs typeface="Helvetica" pitchFamily="34" charset="0"/>
              </a:rPr>
              <a:t>list </a:t>
            </a:r>
            <a:r>
              <a:rPr lang="en-US" sz="2400" b="1" dirty="0" smtClean="0">
                <a:latin typeface="Helvetica" pitchFamily="34" charset="0"/>
                <a:cs typeface="Helvetica" pitchFamily="34" charset="0"/>
              </a:rPr>
              <a:t>reconciliation </a:t>
            </a:r>
            <a:r>
              <a:rPr lang="en-US" sz="1400" b="1" dirty="0" smtClean="0">
                <a:latin typeface="Helvetica" pitchFamily="34" charset="0"/>
                <a:cs typeface="Helvetica" pitchFamily="34" charset="0"/>
              </a:rPr>
              <a:t>in </a:t>
            </a:r>
            <a:r>
              <a:rPr lang="en-US" sz="1400" b="1" dirty="0">
                <a:latin typeface="Helvetica" pitchFamily="34" charset="0"/>
                <a:cs typeface="Helvetica" pitchFamily="34" charset="0"/>
              </a:rPr>
              <a:t>cancer risk </a:t>
            </a:r>
            <a:r>
              <a:rPr lang="en-US" sz="1400" b="1" dirty="0" smtClean="0">
                <a:latin typeface="Helvetica" pitchFamily="34" charset="0"/>
                <a:cs typeface="Helvetica" pitchFamily="34" charset="0"/>
              </a:rPr>
              <a:t>assessment</a:t>
            </a:r>
            <a:r>
              <a:rPr lang="en-US" sz="1400" b="1" dirty="0">
                <a:latin typeface="Helvetica" pitchFamily="34" charset="0"/>
                <a:cs typeface="Helvetica" pitchFamily="34" charset="0"/>
              </a:rPr>
              <a:t> </a:t>
            </a:r>
            <a:r>
              <a:rPr lang="en-US" sz="1400" b="1" dirty="0" smtClean="0">
                <a:latin typeface="Helvetica" pitchFamily="34" charset="0"/>
                <a:cs typeface="Helvetica" pitchFamily="34" charset="0"/>
              </a:rPr>
              <a:t>(Hughes </a:t>
            </a:r>
            <a:r>
              <a:rPr lang="en-US" sz="1400" b="1" dirty="0" err="1">
                <a:latin typeface="Helvetica" pitchFamily="34" charset="0"/>
                <a:cs typeface="Helvetica" pitchFamily="34" charset="0"/>
              </a:rPr>
              <a:t>riskApps</a:t>
            </a:r>
            <a:r>
              <a:rPr lang="en-US" sz="1400" b="1" dirty="0" smtClean="0">
                <a:latin typeface="Helvetica" pitchFamily="34" charset="0"/>
                <a:cs typeface="Helvetica" pitchFamily="34" charset="0"/>
              </a:rPr>
              <a:t>™) </a:t>
            </a:r>
            <a:r>
              <a:rPr lang="en-US" sz="1400" dirty="0" smtClean="0"/>
              <a:t/>
            </a:r>
            <a:br>
              <a:rPr lang="en-US" sz="1400" dirty="0" smtClean="0"/>
            </a:br>
            <a:endParaRPr lang="en-US" sz="1400" dirty="0"/>
          </a:p>
        </p:txBody>
      </p:sp>
      <p:pic>
        <p:nvPicPr>
          <p:cNvPr id="12"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b="18211"/>
          <a:stretch/>
        </p:blipFill>
        <p:spPr bwMode="auto">
          <a:xfrm>
            <a:off x="362153" y="1066800"/>
            <a:ext cx="8781847"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39354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8"/>
          <p:cNvSpPr>
            <a:spLocks noChangeArrowheads="1"/>
          </p:cNvSpPr>
          <p:nvPr/>
        </p:nvSpPr>
        <p:spPr bwMode="auto">
          <a:xfrm>
            <a:off x="457200" y="5316212"/>
            <a:ext cx="3962654" cy="523220"/>
          </a:xfrm>
          <a:prstGeom prst="rect">
            <a:avLst/>
          </a:prstGeom>
          <a:noFill/>
          <a:ln w="9525">
            <a:noFill/>
            <a:miter lim="800000"/>
            <a:headEnd/>
            <a:tailEnd/>
          </a:ln>
        </p:spPr>
        <p:txBody>
          <a:bodyPr wrap="square">
            <a:spAutoFit/>
          </a:bodyPr>
          <a:lstStyle/>
          <a:p>
            <a:r>
              <a:rPr lang="en-US" sz="1400" dirty="0" smtClean="0"/>
              <a:t/>
            </a:r>
            <a:br>
              <a:rPr lang="en-US" sz="1400" dirty="0" smtClean="0"/>
            </a:br>
            <a:endParaRPr lang="en-US" sz="1400" dirty="0"/>
          </a:p>
        </p:txBody>
      </p:sp>
      <p:sp>
        <p:nvSpPr>
          <p:cNvPr id="5" name="Rectangle 4"/>
          <p:cNvSpPr/>
          <p:nvPr/>
        </p:nvSpPr>
        <p:spPr>
          <a:xfrm>
            <a:off x="685800" y="3022937"/>
            <a:ext cx="9144000" cy="1015663"/>
          </a:xfrm>
          <a:prstGeom prst="rect">
            <a:avLst/>
          </a:prstGeom>
        </p:spPr>
        <p:txBody>
          <a:bodyPr wrap="square">
            <a:spAutoFit/>
          </a:bodyPr>
          <a:lstStyle/>
          <a:p>
            <a:r>
              <a:rPr lang="en-US" sz="6000" dirty="0" smtClean="0">
                <a:solidFill>
                  <a:srgbClr val="23446A"/>
                </a:solidFill>
                <a:latin typeface="Helvetica"/>
                <a:ea typeface="+mj-ea"/>
                <a:cs typeface="Helvetica"/>
              </a:rPr>
              <a:t>Dissemination initiated</a:t>
            </a:r>
            <a:endParaRPr lang="en-US" sz="2800" dirty="0"/>
          </a:p>
        </p:txBody>
      </p:sp>
    </p:spTree>
    <p:extLst>
      <p:ext uri="{BB962C8B-B14F-4D97-AF65-F5344CB8AC3E}">
        <p14:creationId xmlns:p14="http://schemas.microsoft.com/office/powerpoint/2010/main" val="4741704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8"/>
          <p:cNvSpPr>
            <a:spLocks noChangeArrowheads="1"/>
          </p:cNvSpPr>
          <p:nvPr/>
        </p:nvSpPr>
        <p:spPr bwMode="auto">
          <a:xfrm>
            <a:off x="457200" y="5316212"/>
            <a:ext cx="3962654" cy="523220"/>
          </a:xfrm>
          <a:prstGeom prst="rect">
            <a:avLst/>
          </a:prstGeom>
          <a:noFill/>
          <a:ln w="9525">
            <a:noFill/>
            <a:miter lim="800000"/>
            <a:headEnd/>
            <a:tailEnd/>
          </a:ln>
        </p:spPr>
        <p:txBody>
          <a:bodyPr wrap="square">
            <a:spAutoFit/>
          </a:bodyPr>
          <a:lstStyle/>
          <a:p>
            <a:r>
              <a:rPr lang="en-US" sz="1400" dirty="0" smtClean="0"/>
              <a:t/>
            </a:r>
            <a:br>
              <a:rPr lang="en-US" sz="1400" dirty="0" smtClean="0"/>
            </a:br>
            <a:endParaRPr lang="en-US" sz="1400" dirty="0"/>
          </a:p>
        </p:txBody>
      </p:sp>
      <p:sp>
        <p:nvSpPr>
          <p:cNvPr id="3" name="Rectangle 2"/>
          <p:cNvSpPr/>
          <p:nvPr/>
        </p:nvSpPr>
        <p:spPr>
          <a:xfrm>
            <a:off x="533400" y="4664533"/>
            <a:ext cx="8153400" cy="1938992"/>
          </a:xfrm>
          <a:prstGeom prst="rect">
            <a:avLst/>
          </a:prstGeom>
        </p:spPr>
        <p:txBody>
          <a:bodyPr wrap="square">
            <a:spAutoFit/>
          </a:bodyPr>
          <a:lstStyle/>
          <a:p>
            <a:pPr algn="ctr"/>
            <a:r>
              <a:rPr lang="en-US" sz="2400" dirty="0" smtClean="0"/>
              <a:t>Available </a:t>
            </a:r>
            <a:r>
              <a:rPr lang="en-US" sz="2400" dirty="0"/>
              <a:t>open </a:t>
            </a:r>
            <a:r>
              <a:rPr lang="en-US" sz="2400" dirty="0" smtClean="0"/>
              <a:t>source</a:t>
            </a:r>
          </a:p>
          <a:p>
            <a:pPr algn="ctr"/>
            <a:r>
              <a:rPr lang="en-US" sz="2400" dirty="0" smtClean="0"/>
              <a:t>HTML5</a:t>
            </a:r>
            <a:r>
              <a:rPr lang="en-US" sz="2400" dirty="0"/>
              <a:t>, CSS3, and JavaScript (using </a:t>
            </a:r>
            <a:r>
              <a:rPr lang="en-US" sz="2400" dirty="0" err="1"/>
              <a:t>jQuery</a:t>
            </a:r>
            <a:r>
              <a:rPr lang="en-US" sz="2400" dirty="0" smtClean="0"/>
              <a:t>)</a:t>
            </a:r>
            <a:br>
              <a:rPr lang="en-US" sz="2400" dirty="0" smtClean="0"/>
            </a:br>
            <a:endParaRPr lang="en-US" sz="2400" dirty="0" smtClean="0"/>
          </a:p>
          <a:p>
            <a:pPr algn="ctr"/>
            <a:r>
              <a:rPr lang="en-US" sz="2400" dirty="0" smtClean="0"/>
              <a:t>Documentation ~ </a:t>
            </a:r>
            <a:r>
              <a:rPr lang="en-US" sz="2400" dirty="0"/>
              <a:t>see www.cs.umd.edu/hcil/sharp</a:t>
            </a:r>
          </a:p>
          <a:p>
            <a:pPr algn="ctr"/>
            <a:endParaRPr lang="en-US" sz="2400" dirty="0"/>
          </a:p>
        </p:txBody>
      </p:sp>
      <p:sp>
        <p:nvSpPr>
          <p:cNvPr id="5" name="Rectangle 4"/>
          <p:cNvSpPr/>
          <p:nvPr/>
        </p:nvSpPr>
        <p:spPr>
          <a:xfrm>
            <a:off x="685800" y="3022937"/>
            <a:ext cx="9144000" cy="1015663"/>
          </a:xfrm>
          <a:prstGeom prst="rect">
            <a:avLst/>
          </a:prstGeom>
        </p:spPr>
        <p:txBody>
          <a:bodyPr wrap="square">
            <a:spAutoFit/>
          </a:bodyPr>
          <a:lstStyle/>
          <a:p>
            <a:r>
              <a:rPr lang="en-US" sz="6000" dirty="0" smtClean="0">
                <a:solidFill>
                  <a:srgbClr val="23446A"/>
                </a:solidFill>
                <a:latin typeface="Helvetica"/>
                <a:ea typeface="+mj-ea"/>
                <a:cs typeface="Helvetica"/>
              </a:rPr>
              <a:t>Dissemination initiated</a:t>
            </a:r>
            <a:endParaRPr lang="en-US" sz="2800" dirty="0"/>
          </a:p>
        </p:txBody>
      </p:sp>
    </p:spTree>
    <p:extLst>
      <p:ext uri="{BB962C8B-B14F-4D97-AF65-F5344CB8AC3E}">
        <p14:creationId xmlns:p14="http://schemas.microsoft.com/office/powerpoint/2010/main" val="4741704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8"/>
          <p:cNvSpPr>
            <a:spLocks noChangeArrowheads="1"/>
          </p:cNvSpPr>
          <p:nvPr/>
        </p:nvSpPr>
        <p:spPr bwMode="auto">
          <a:xfrm>
            <a:off x="457200" y="5316212"/>
            <a:ext cx="3962654" cy="523220"/>
          </a:xfrm>
          <a:prstGeom prst="rect">
            <a:avLst/>
          </a:prstGeom>
          <a:noFill/>
          <a:ln w="9525">
            <a:noFill/>
            <a:miter lim="800000"/>
            <a:headEnd/>
            <a:tailEnd/>
          </a:ln>
        </p:spPr>
        <p:txBody>
          <a:bodyPr wrap="square">
            <a:spAutoFit/>
          </a:bodyPr>
          <a:lstStyle/>
          <a:p>
            <a:r>
              <a:rPr lang="en-US" sz="1400" dirty="0" smtClean="0"/>
              <a:t/>
            </a:r>
            <a:br>
              <a:rPr lang="en-US" sz="1400" dirty="0" smtClean="0"/>
            </a:br>
            <a:endParaRPr lang="en-US" sz="1400" dirty="0"/>
          </a:p>
        </p:txBody>
      </p:sp>
      <p:pic>
        <p:nvPicPr>
          <p:cNvPr id="11" name="Picture 10"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66800"/>
            <a:ext cx="8549621"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33400" y="392668"/>
            <a:ext cx="7239000" cy="400110"/>
          </a:xfrm>
          <a:prstGeom prst="rect">
            <a:avLst/>
          </a:prstGeom>
        </p:spPr>
        <p:txBody>
          <a:bodyPr wrap="square">
            <a:spAutoFit/>
          </a:bodyPr>
          <a:lstStyle/>
          <a:p>
            <a:r>
              <a:rPr lang="en-US" dirty="0" smtClean="0">
                <a:latin typeface="Helvetica" pitchFamily="34" charset="0"/>
                <a:cs typeface="Helvetica" pitchFamily="34" charset="0"/>
              </a:rPr>
              <a:t>e.g. </a:t>
            </a:r>
            <a:r>
              <a:rPr lang="en-US" dirty="0" err="1" smtClean="0">
                <a:latin typeface="Helvetica" pitchFamily="34" charset="0"/>
                <a:cs typeface="Helvetica" pitchFamily="34" charset="0"/>
              </a:rPr>
              <a:t>Twinlist</a:t>
            </a:r>
            <a:r>
              <a:rPr lang="en-US" dirty="0" smtClean="0">
                <a:latin typeface="Helvetica" pitchFamily="34" charset="0"/>
                <a:cs typeface="Helvetica" pitchFamily="34" charset="0"/>
              </a:rPr>
              <a:t> </a:t>
            </a:r>
            <a:r>
              <a:rPr lang="en-US" dirty="0">
                <a:latin typeface="Helvetica" pitchFamily="34" charset="0"/>
                <a:cs typeface="Helvetica" pitchFamily="34" charset="0"/>
              </a:rPr>
              <a:t>running on </a:t>
            </a:r>
            <a:r>
              <a:rPr lang="en-US" sz="2000" b="1" dirty="0">
                <a:latin typeface="Helvetica" pitchFamily="34" charset="0"/>
                <a:cs typeface="Helvetica" pitchFamily="34" charset="0"/>
              </a:rPr>
              <a:t>Microsoft </a:t>
            </a:r>
            <a:r>
              <a:rPr lang="en-US" sz="2000" b="1" dirty="0" smtClean="0">
                <a:latin typeface="Helvetica" pitchFamily="34" charset="0"/>
                <a:cs typeface="Helvetica" pitchFamily="34" charset="0"/>
              </a:rPr>
              <a:t>Amalga Platform</a:t>
            </a:r>
            <a:endParaRPr lang="en-US" b="1" dirty="0">
              <a:latin typeface="Helvetica" pitchFamily="34" charset="0"/>
              <a:cs typeface="Helvetica" pitchFamily="34" charset="0"/>
            </a:endParaRPr>
          </a:p>
        </p:txBody>
      </p:sp>
    </p:spTree>
    <p:extLst>
      <p:ext uri="{BB962C8B-B14F-4D97-AF65-F5344CB8AC3E}">
        <p14:creationId xmlns:p14="http://schemas.microsoft.com/office/powerpoint/2010/main" val="23563161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8"/>
          <p:cNvSpPr>
            <a:spLocks noChangeArrowheads="1"/>
          </p:cNvSpPr>
          <p:nvPr/>
        </p:nvSpPr>
        <p:spPr bwMode="auto">
          <a:xfrm>
            <a:off x="457200" y="5316212"/>
            <a:ext cx="3962654" cy="523220"/>
          </a:xfrm>
          <a:prstGeom prst="rect">
            <a:avLst/>
          </a:prstGeom>
          <a:noFill/>
          <a:ln w="9525">
            <a:noFill/>
            <a:miter lim="800000"/>
            <a:headEnd/>
            <a:tailEnd/>
          </a:ln>
        </p:spPr>
        <p:txBody>
          <a:bodyPr wrap="square">
            <a:spAutoFit/>
          </a:bodyPr>
          <a:lstStyle/>
          <a:p>
            <a:r>
              <a:rPr lang="en-US" sz="1400" dirty="0" smtClean="0"/>
              <a:t/>
            </a:r>
            <a:br>
              <a:rPr lang="en-US" sz="1400" dirty="0" smtClean="0"/>
            </a:br>
            <a:endParaRPr lang="en-US" sz="1400" dirty="0"/>
          </a:p>
        </p:txBody>
      </p:sp>
      <p:pic>
        <p:nvPicPr>
          <p:cNvPr id="11" name="Picture 10"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66800"/>
            <a:ext cx="8549621"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33400" y="392668"/>
            <a:ext cx="7239000" cy="400110"/>
          </a:xfrm>
          <a:prstGeom prst="rect">
            <a:avLst/>
          </a:prstGeom>
        </p:spPr>
        <p:txBody>
          <a:bodyPr wrap="square">
            <a:spAutoFit/>
          </a:bodyPr>
          <a:lstStyle/>
          <a:p>
            <a:r>
              <a:rPr lang="en-US" dirty="0" smtClean="0">
                <a:latin typeface="Helvetica" pitchFamily="34" charset="0"/>
                <a:cs typeface="Helvetica" pitchFamily="34" charset="0"/>
              </a:rPr>
              <a:t>e.g. </a:t>
            </a:r>
            <a:r>
              <a:rPr lang="en-US" dirty="0" err="1" smtClean="0">
                <a:latin typeface="Helvetica" pitchFamily="34" charset="0"/>
                <a:cs typeface="Helvetica" pitchFamily="34" charset="0"/>
              </a:rPr>
              <a:t>Twinlist</a:t>
            </a:r>
            <a:r>
              <a:rPr lang="en-US" dirty="0" smtClean="0">
                <a:latin typeface="Helvetica" pitchFamily="34" charset="0"/>
                <a:cs typeface="Helvetica" pitchFamily="34" charset="0"/>
              </a:rPr>
              <a:t> </a:t>
            </a:r>
            <a:r>
              <a:rPr lang="en-US" dirty="0">
                <a:latin typeface="Helvetica" pitchFamily="34" charset="0"/>
                <a:cs typeface="Helvetica" pitchFamily="34" charset="0"/>
              </a:rPr>
              <a:t>running on </a:t>
            </a:r>
            <a:r>
              <a:rPr lang="en-US" sz="2000" b="1" dirty="0">
                <a:latin typeface="Helvetica" pitchFamily="34" charset="0"/>
                <a:cs typeface="Helvetica" pitchFamily="34" charset="0"/>
              </a:rPr>
              <a:t>Microsoft </a:t>
            </a:r>
            <a:r>
              <a:rPr lang="en-US" sz="2000" b="1" dirty="0" smtClean="0">
                <a:latin typeface="Helvetica" pitchFamily="34" charset="0"/>
                <a:cs typeface="Helvetica" pitchFamily="34" charset="0"/>
              </a:rPr>
              <a:t>Amalga Platform</a:t>
            </a:r>
            <a:endParaRPr lang="en-US" b="1" dirty="0">
              <a:latin typeface="Helvetica" pitchFamily="34" charset="0"/>
              <a:cs typeface="Helvetica" pitchFamily="34" charset="0"/>
            </a:endParaRPr>
          </a:p>
        </p:txBody>
      </p:sp>
      <p:sp>
        <p:nvSpPr>
          <p:cNvPr id="5" name="Rectangle 4"/>
          <p:cNvSpPr/>
          <p:nvPr/>
        </p:nvSpPr>
        <p:spPr>
          <a:xfrm>
            <a:off x="5334000" y="2394972"/>
            <a:ext cx="3581401" cy="3785652"/>
          </a:xfrm>
          <a:prstGeom prst="rect">
            <a:avLst/>
          </a:prstGeom>
          <a:solidFill>
            <a:schemeClr val="accent3">
              <a:lumMod val="60000"/>
              <a:lumOff val="40000"/>
            </a:schemeClr>
          </a:solidFill>
        </p:spPr>
        <p:txBody>
          <a:bodyPr wrap="square">
            <a:spAutoFit/>
          </a:bodyPr>
          <a:lstStyle/>
          <a:p>
            <a:pPr algn="ctr"/>
            <a:r>
              <a:rPr lang="en-US" sz="2400" dirty="0" smtClean="0">
                <a:latin typeface="Helvetica" pitchFamily="34" charset="0"/>
                <a:cs typeface="Helvetica" pitchFamily="34" charset="0"/>
              </a:rPr>
              <a:t>Evaluation</a:t>
            </a:r>
          </a:p>
          <a:p>
            <a:pPr algn="ctr"/>
            <a:endParaRPr lang="en-US" sz="2400" dirty="0" smtClean="0">
              <a:latin typeface="Helvetica" pitchFamily="34" charset="0"/>
              <a:cs typeface="Helvetica" pitchFamily="34" charset="0"/>
            </a:endParaRPr>
          </a:p>
          <a:p>
            <a:pPr algn="ctr"/>
            <a:r>
              <a:rPr lang="en-US" sz="2400" dirty="0">
                <a:latin typeface="Helvetica" pitchFamily="34" charset="0"/>
                <a:cs typeface="Helvetica" pitchFamily="34" charset="0"/>
              </a:rPr>
              <a:t>As soon as possible</a:t>
            </a:r>
            <a:endParaRPr lang="en-US" sz="2400" b="1" dirty="0">
              <a:latin typeface="Helvetica" pitchFamily="34" charset="0"/>
              <a:cs typeface="Helvetica" pitchFamily="34" charset="0"/>
            </a:endParaRPr>
          </a:p>
          <a:p>
            <a:pPr algn="ctr"/>
            <a:endParaRPr lang="en-US" sz="2400" dirty="0" smtClean="0">
              <a:latin typeface="Helvetica" pitchFamily="34" charset="0"/>
              <a:cs typeface="Helvetica" pitchFamily="34" charset="0"/>
            </a:endParaRPr>
          </a:p>
          <a:p>
            <a:pPr algn="ctr"/>
            <a:r>
              <a:rPr lang="en-US" sz="2400" dirty="0" smtClean="0">
                <a:latin typeface="Helvetica" pitchFamily="34" charset="0"/>
                <a:cs typeface="Helvetica" pitchFamily="34" charset="0"/>
              </a:rPr>
              <a:t>Clinicians</a:t>
            </a:r>
          </a:p>
          <a:p>
            <a:pPr algn="ctr"/>
            <a:endParaRPr lang="en-US" sz="2400" dirty="0" smtClean="0">
              <a:latin typeface="Helvetica" pitchFamily="34" charset="0"/>
              <a:cs typeface="Helvetica" pitchFamily="34" charset="0"/>
            </a:endParaRPr>
          </a:p>
          <a:p>
            <a:pPr algn="ctr"/>
            <a:r>
              <a:rPr lang="en-US" sz="2400" dirty="0" smtClean="0">
                <a:latin typeface="Helvetica" pitchFamily="34" charset="0"/>
                <a:cs typeface="Helvetica" pitchFamily="34" charset="0"/>
              </a:rPr>
              <a:t>Better decisions?</a:t>
            </a:r>
          </a:p>
          <a:p>
            <a:pPr algn="ctr"/>
            <a:r>
              <a:rPr lang="en-US" sz="2400" dirty="0" smtClean="0">
                <a:latin typeface="Helvetica" pitchFamily="34" charset="0"/>
                <a:cs typeface="Helvetica" pitchFamily="34" charset="0"/>
              </a:rPr>
              <a:t>Fewer errors?</a:t>
            </a:r>
          </a:p>
          <a:p>
            <a:pPr algn="ctr"/>
            <a:r>
              <a:rPr lang="en-US" sz="2400" dirty="0" smtClean="0">
                <a:latin typeface="Helvetica" pitchFamily="34" charset="0"/>
                <a:cs typeface="Helvetica" pitchFamily="34" charset="0"/>
              </a:rPr>
              <a:t>Faster? </a:t>
            </a:r>
          </a:p>
          <a:p>
            <a:pPr algn="ctr"/>
            <a:endParaRPr lang="en-US" sz="2400" dirty="0" smtClean="0">
              <a:latin typeface="Helvetica" pitchFamily="34" charset="0"/>
              <a:cs typeface="Helvetica" pitchFamily="34" charset="0"/>
            </a:endParaRPr>
          </a:p>
        </p:txBody>
      </p:sp>
    </p:spTree>
    <p:extLst>
      <p:ext uri="{BB962C8B-B14F-4D97-AF65-F5344CB8AC3E}">
        <p14:creationId xmlns:p14="http://schemas.microsoft.com/office/powerpoint/2010/main" val="23046489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8"/>
          <p:cNvSpPr>
            <a:spLocks noChangeArrowheads="1"/>
          </p:cNvSpPr>
          <p:nvPr/>
        </p:nvSpPr>
        <p:spPr bwMode="auto">
          <a:xfrm>
            <a:off x="457200" y="5316212"/>
            <a:ext cx="3962654" cy="523220"/>
          </a:xfrm>
          <a:prstGeom prst="rect">
            <a:avLst/>
          </a:prstGeom>
          <a:noFill/>
          <a:ln w="9525">
            <a:noFill/>
            <a:miter lim="800000"/>
            <a:headEnd/>
            <a:tailEnd/>
          </a:ln>
        </p:spPr>
        <p:txBody>
          <a:bodyPr wrap="square">
            <a:spAutoFit/>
          </a:bodyPr>
          <a:lstStyle/>
          <a:p>
            <a:r>
              <a:rPr lang="en-US" sz="1400" dirty="0" smtClean="0"/>
              <a:t/>
            </a:r>
            <a:br>
              <a:rPr lang="en-US" sz="1400" dirty="0" smtClean="0"/>
            </a:br>
            <a:endParaRPr lang="en-US" sz="1400" dirty="0"/>
          </a:p>
        </p:txBody>
      </p:sp>
      <p:pic>
        <p:nvPicPr>
          <p:cNvPr id="11" name="Picture 10"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24869" t="35052"/>
          <a:stretch/>
        </p:blipFill>
        <p:spPr bwMode="auto">
          <a:xfrm>
            <a:off x="2735766" y="2936488"/>
            <a:ext cx="6423455" cy="346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334000" y="2394972"/>
            <a:ext cx="3581401" cy="3416320"/>
          </a:xfrm>
          <a:prstGeom prst="rect">
            <a:avLst/>
          </a:prstGeom>
          <a:solidFill>
            <a:schemeClr val="accent3">
              <a:lumMod val="60000"/>
              <a:lumOff val="40000"/>
            </a:schemeClr>
          </a:solidFill>
        </p:spPr>
        <p:txBody>
          <a:bodyPr wrap="square">
            <a:spAutoFit/>
          </a:bodyPr>
          <a:lstStyle/>
          <a:p>
            <a:pPr algn="ctr"/>
            <a:r>
              <a:rPr lang="en-US" sz="2400" dirty="0" smtClean="0">
                <a:latin typeface="Helvetica" pitchFamily="34" charset="0"/>
                <a:cs typeface="Helvetica" pitchFamily="34" charset="0"/>
              </a:rPr>
              <a:t>Evaluation</a:t>
            </a:r>
          </a:p>
          <a:p>
            <a:pPr algn="ctr"/>
            <a:endParaRPr lang="en-US" sz="2400" dirty="0" smtClean="0">
              <a:latin typeface="Helvetica" pitchFamily="34" charset="0"/>
              <a:cs typeface="Helvetica" pitchFamily="34" charset="0"/>
            </a:endParaRPr>
          </a:p>
          <a:p>
            <a:pPr algn="ctr"/>
            <a:r>
              <a:rPr lang="en-US" sz="2400" dirty="0" smtClean="0">
                <a:latin typeface="Helvetica" pitchFamily="34" charset="0"/>
                <a:cs typeface="Helvetica" pitchFamily="34" charset="0"/>
              </a:rPr>
              <a:t>Now</a:t>
            </a:r>
          </a:p>
          <a:p>
            <a:pPr algn="ctr"/>
            <a:endParaRPr lang="en-US" sz="2400" dirty="0" smtClean="0">
              <a:latin typeface="Helvetica" pitchFamily="34" charset="0"/>
              <a:cs typeface="Helvetica" pitchFamily="34" charset="0"/>
            </a:endParaRPr>
          </a:p>
          <a:p>
            <a:pPr algn="ctr"/>
            <a:r>
              <a:rPr lang="en-US" sz="2400" dirty="0" smtClean="0">
                <a:latin typeface="Helvetica" pitchFamily="34" charset="0"/>
                <a:cs typeface="Helvetica" pitchFamily="34" charset="0"/>
              </a:rPr>
              <a:t>20 Students</a:t>
            </a:r>
          </a:p>
          <a:p>
            <a:pPr algn="ctr"/>
            <a:endParaRPr lang="en-US" sz="2400" dirty="0">
              <a:latin typeface="Helvetica" pitchFamily="34" charset="0"/>
              <a:cs typeface="Helvetica" pitchFamily="34" charset="0"/>
            </a:endParaRPr>
          </a:p>
          <a:p>
            <a:pPr algn="ctr"/>
            <a:r>
              <a:rPr lang="en-US" sz="2400" dirty="0">
                <a:latin typeface="Helvetica" pitchFamily="34" charset="0"/>
                <a:cs typeface="Helvetica" pitchFamily="34" charset="0"/>
              </a:rPr>
              <a:t>R</a:t>
            </a:r>
            <a:r>
              <a:rPr lang="en-US" sz="2400" dirty="0" smtClean="0">
                <a:latin typeface="Helvetica" pitchFamily="34" charset="0"/>
                <a:cs typeface="Helvetica" pitchFamily="34" charset="0"/>
              </a:rPr>
              <a:t>ole of animation?</a:t>
            </a:r>
          </a:p>
          <a:p>
            <a:pPr algn="ctr"/>
            <a:endParaRPr lang="en-US" sz="2400" dirty="0" smtClean="0">
              <a:latin typeface="Helvetica" pitchFamily="34" charset="0"/>
              <a:cs typeface="Helvetica" pitchFamily="34" charset="0"/>
            </a:endParaRPr>
          </a:p>
          <a:p>
            <a:pPr algn="ctr"/>
            <a:endParaRPr lang="en-US" sz="2400" dirty="0" smtClean="0">
              <a:latin typeface="Helvetica" pitchFamily="34" charset="0"/>
              <a:cs typeface="Helvetica" pitchFamily="34" charset="0"/>
            </a:endParaRPr>
          </a:p>
        </p:txBody>
      </p:sp>
    </p:spTree>
    <p:extLst>
      <p:ext uri="{BB962C8B-B14F-4D97-AF65-F5344CB8AC3E}">
        <p14:creationId xmlns:p14="http://schemas.microsoft.com/office/powerpoint/2010/main" val="6596414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34400" cy="2239962"/>
          </a:xfrm>
        </p:spPr>
        <p:txBody>
          <a:bodyPr>
            <a:normAutofit/>
          </a:bodyPr>
          <a:lstStyle/>
          <a:p>
            <a:pPr algn="ctr"/>
            <a:r>
              <a:rPr lang="en-US" dirty="0" smtClean="0"/>
              <a:t>~ Original Motivation ~</a:t>
            </a:r>
            <a:br>
              <a:rPr lang="en-US" dirty="0" smtClean="0"/>
            </a:br>
            <a:r>
              <a:rPr lang="en-US" dirty="0" smtClean="0"/>
              <a:t>Medication Reconciliation</a:t>
            </a:r>
            <a:endParaRPr lang="en-US" dirty="0"/>
          </a:p>
        </p:txBody>
      </p:sp>
      <p:pic>
        <p:nvPicPr>
          <p:cNvPr id="12" name="Picture 11" descr="SHAPRC NCCD logo.png"/>
          <p:cNvPicPr>
            <a:picLocks noChangeAspect="1"/>
          </p:cNvPicPr>
          <p:nvPr/>
        </p:nvPicPr>
        <p:blipFill>
          <a:blip r:embed="rId3" cstate="print"/>
          <a:stretch>
            <a:fillRect/>
          </a:stretch>
        </p:blipFill>
        <p:spPr>
          <a:xfrm>
            <a:off x="7237445" y="6327577"/>
            <a:ext cx="1144555" cy="382820"/>
          </a:xfrm>
          <a:prstGeom prst="rect">
            <a:avLst/>
          </a:prstGeom>
        </p:spPr>
      </p:pic>
      <p:sp>
        <p:nvSpPr>
          <p:cNvPr id="13" name="Rectangle 12"/>
          <p:cNvSpPr/>
          <p:nvPr/>
        </p:nvSpPr>
        <p:spPr>
          <a:xfrm>
            <a:off x="472568" y="6019800"/>
            <a:ext cx="8138032" cy="307777"/>
          </a:xfrm>
          <a:prstGeom prst="rect">
            <a:avLst/>
          </a:prstGeom>
        </p:spPr>
        <p:txBody>
          <a:bodyPr wrap="square">
            <a:spAutoFit/>
          </a:bodyPr>
          <a:lstStyle/>
          <a:p>
            <a:pPr algn="ctr"/>
            <a:r>
              <a:rPr lang="en-US" sz="1400" dirty="0" smtClean="0"/>
              <a:t>Problem proposed by our sponsor: Office of the </a:t>
            </a:r>
            <a:r>
              <a:rPr lang="en-US" sz="1400" dirty="0"/>
              <a:t>National Coordinator for</a:t>
            </a:r>
            <a:r>
              <a:rPr lang="en-US" sz="1400" dirty="0" smtClean="0"/>
              <a:t> Health Information Technology</a:t>
            </a:r>
            <a:endParaRPr lang="en-US" sz="1400" dirty="0"/>
          </a:p>
        </p:txBody>
      </p:sp>
      <p:pic>
        <p:nvPicPr>
          <p:cNvPr id="16" name="Picture 15" descr="photodrugs.JPG"/>
          <p:cNvPicPr>
            <a:picLocks noChangeAspect="1"/>
          </p:cNvPicPr>
          <p:nvPr/>
        </p:nvPicPr>
        <p:blipFill>
          <a:blip r:embed="rId4"/>
          <a:srcRect t="28801" b="24381"/>
          <a:stretch>
            <a:fillRect/>
          </a:stretch>
        </p:blipFill>
        <p:spPr>
          <a:xfrm>
            <a:off x="0" y="2590800"/>
            <a:ext cx="9144000" cy="3197423"/>
          </a:xfrm>
          <a:prstGeom prst="rect">
            <a:avLst/>
          </a:prstGeom>
        </p:spPr>
      </p:pic>
    </p:spTree>
    <p:extLst>
      <p:ext uri="{BB962C8B-B14F-4D97-AF65-F5344CB8AC3E}">
        <p14:creationId xmlns:p14="http://schemas.microsoft.com/office/powerpoint/2010/main" val="2138539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79438"/>
            <a:ext cx="8534400" cy="792162"/>
          </a:xfrm>
        </p:spPr>
        <p:txBody>
          <a:bodyPr>
            <a:normAutofit fontScale="90000"/>
          </a:bodyPr>
          <a:lstStyle/>
          <a:p>
            <a:r>
              <a:rPr lang="en-US" dirty="0" smtClean="0"/>
              <a:t>Does animation help </a:t>
            </a:r>
            <a:r>
              <a:rPr lang="en-US" sz="2700" dirty="0" smtClean="0"/>
              <a:t>participants </a:t>
            </a:r>
            <a:r>
              <a:rPr lang="en-US" dirty="0" smtClean="0"/>
              <a:t/>
            </a:r>
            <a:br>
              <a:rPr lang="en-US" dirty="0" smtClean="0"/>
            </a:br>
            <a:r>
              <a:rPr lang="en-US" dirty="0" smtClean="0"/>
              <a:t>                           learn on their own?</a:t>
            </a:r>
            <a:endParaRPr lang="en-US" dirty="0"/>
          </a:p>
        </p:txBody>
      </p:sp>
      <p:sp>
        <p:nvSpPr>
          <p:cNvPr id="3" name="Content Placeholder 2"/>
          <p:cNvSpPr>
            <a:spLocks noGrp="1"/>
          </p:cNvSpPr>
          <p:nvPr>
            <p:ph idx="1"/>
          </p:nvPr>
        </p:nvSpPr>
        <p:spPr>
          <a:xfrm>
            <a:off x="304800" y="1905000"/>
            <a:ext cx="7924800" cy="4572000"/>
          </a:xfrm>
        </p:spPr>
        <p:txBody>
          <a:bodyPr>
            <a:normAutofit/>
          </a:bodyPr>
          <a:lstStyle/>
          <a:p>
            <a:pPr lvl="1"/>
            <a:endParaRPr lang="en-US" sz="2400" dirty="0"/>
          </a:p>
          <a:p>
            <a:pPr marL="457200" lvl="1" indent="0">
              <a:buNone/>
            </a:pPr>
            <a:r>
              <a:rPr lang="en-US" sz="2400" dirty="0" smtClean="0"/>
              <a:t> NO animation:	</a:t>
            </a:r>
            <a:r>
              <a:rPr lang="en-US" sz="3600" b="1" dirty="0" smtClean="0">
                <a:latin typeface="Courier New" pitchFamily="49" charset="0"/>
                <a:cs typeface="Courier New" pitchFamily="49" charset="0"/>
              </a:rPr>
              <a:t>?????????-</a:t>
            </a:r>
            <a:r>
              <a:rPr lang="en-US" sz="4000" b="1" dirty="0" smtClean="0">
                <a:latin typeface="Courier New" pitchFamily="49" charset="0"/>
                <a:cs typeface="Courier New" pitchFamily="49" charset="0"/>
              </a:rPr>
              <a:t/>
            </a:r>
            <a:br>
              <a:rPr lang="en-US" sz="4000" b="1" dirty="0" smtClean="0">
                <a:latin typeface="Courier New" pitchFamily="49" charset="0"/>
                <a:cs typeface="Courier New" pitchFamily="49" charset="0"/>
              </a:rPr>
            </a:br>
            <a:r>
              <a:rPr lang="en-US" sz="4000" b="1" dirty="0" smtClean="0">
                <a:latin typeface="Courier New" pitchFamily="49" charset="0"/>
                <a:cs typeface="Courier New" pitchFamily="49" charset="0"/>
              </a:rPr>
              <a:t> </a:t>
            </a:r>
            <a:endParaRPr lang="en-US" sz="2000" dirty="0" smtClean="0"/>
          </a:p>
          <a:p>
            <a:pPr marL="457200" lvl="1" indent="0">
              <a:buNone/>
            </a:pPr>
            <a:r>
              <a:rPr lang="en-US" sz="2400" dirty="0" smtClean="0"/>
              <a:t> Animation:    	</a:t>
            </a:r>
            <a:r>
              <a:rPr lang="en-US" sz="3600" b="1" dirty="0" smtClean="0">
                <a:latin typeface="Courier New" pitchFamily="49" charset="0"/>
                <a:cs typeface="Courier New" pitchFamily="49" charset="0"/>
              </a:rPr>
              <a:t>???-------</a:t>
            </a:r>
            <a:endParaRPr lang="en-US" sz="3200" b="1" dirty="0" smtClean="0">
              <a:latin typeface="Courier New" pitchFamily="49" charset="0"/>
              <a:cs typeface="Courier New" pitchFamily="49" charset="0"/>
            </a:endParaRPr>
          </a:p>
          <a:p>
            <a:pPr marL="457200" lvl="1" indent="0">
              <a:buNone/>
            </a:pPr>
            <a:endParaRPr lang="en-US" sz="1600" dirty="0"/>
          </a:p>
          <a:p>
            <a:pPr marL="457200" lvl="1" indent="0">
              <a:buNone/>
            </a:pPr>
            <a:r>
              <a:rPr lang="en-US" sz="1600" dirty="0" smtClean="0"/>
              <a:t>      </a:t>
            </a:r>
          </a:p>
          <a:p>
            <a:pPr marL="457200" lvl="1" indent="0">
              <a:buNone/>
            </a:pPr>
            <a:endParaRPr lang="en-US" sz="2000" dirty="0"/>
          </a:p>
          <a:p>
            <a:pPr marL="457200" lvl="1" indent="0">
              <a:buNone/>
            </a:pPr>
            <a:r>
              <a:rPr lang="en-US" sz="2000" dirty="0" smtClean="0"/>
              <a:t>Hardest thing?   </a:t>
            </a:r>
            <a:br>
              <a:rPr lang="en-US" sz="2000" dirty="0" smtClean="0"/>
            </a:br>
            <a:r>
              <a:rPr lang="en-US" sz="2000" dirty="0" smtClean="0"/>
              <a:t>Understanding the connection between similar pairs</a:t>
            </a:r>
            <a:r>
              <a:rPr lang="en-US" sz="1600" dirty="0" smtClean="0"/>
              <a:t/>
            </a:r>
            <a:br>
              <a:rPr lang="en-US" sz="1600" dirty="0" smtClean="0"/>
            </a:br>
            <a:endParaRPr lang="en-US" sz="1600" dirty="0"/>
          </a:p>
        </p:txBody>
      </p:sp>
      <p:sp>
        <p:nvSpPr>
          <p:cNvPr id="5" name="Rectangle 4"/>
          <p:cNvSpPr/>
          <p:nvPr/>
        </p:nvSpPr>
        <p:spPr>
          <a:xfrm>
            <a:off x="6705600" y="2590800"/>
            <a:ext cx="1402948" cy="415498"/>
          </a:xfrm>
          <a:prstGeom prst="rect">
            <a:avLst/>
          </a:prstGeom>
        </p:spPr>
        <p:txBody>
          <a:bodyPr wrap="none">
            <a:spAutoFit/>
          </a:bodyPr>
          <a:lstStyle/>
          <a:p>
            <a:r>
              <a:rPr lang="en-US" sz="1050" b="1" dirty="0"/>
              <a:t>9/10</a:t>
            </a:r>
            <a:r>
              <a:rPr lang="en-US" sz="1050" dirty="0"/>
              <a:t> </a:t>
            </a:r>
            <a:endParaRPr lang="en-US" sz="1050" dirty="0" smtClean="0"/>
          </a:p>
          <a:p>
            <a:r>
              <a:rPr lang="en-US" sz="1050" dirty="0" smtClean="0"/>
              <a:t>needed </a:t>
            </a:r>
            <a:r>
              <a:rPr lang="en-US" sz="1050" dirty="0"/>
              <a:t>clarifications </a:t>
            </a:r>
          </a:p>
        </p:txBody>
      </p:sp>
      <p:sp>
        <p:nvSpPr>
          <p:cNvPr id="7" name="Rectangle 6"/>
          <p:cNvSpPr/>
          <p:nvPr/>
        </p:nvSpPr>
        <p:spPr>
          <a:xfrm>
            <a:off x="6705600" y="3775502"/>
            <a:ext cx="1402948" cy="415498"/>
          </a:xfrm>
          <a:prstGeom prst="rect">
            <a:avLst/>
          </a:prstGeom>
        </p:spPr>
        <p:txBody>
          <a:bodyPr wrap="none">
            <a:spAutoFit/>
          </a:bodyPr>
          <a:lstStyle/>
          <a:p>
            <a:r>
              <a:rPr lang="en-US" sz="1050" b="1" dirty="0" smtClean="0"/>
              <a:t>3/10</a:t>
            </a:r>
            <a:r>
              <a:rPr lang="en-US" sz="1050" dirty="0" smtClean="0"/>
              <a:t> </a:t>
            </a:r>
            <a:br>
              <a:rPr lang="en-US" sz="1050" dirty="0" smtClean="0"/>
            </a:br>
            <a:r>
              <a:rPr lang="en-US" sz="1050" dirty="0" smtClean="0"/>
              <a:t>needed </a:t>
            </a:r>
            <a:r>
              <a:rPr lang="en-US" sz="1050" dirty="0"/>
              <a:t>clarifications </a:t>
            </a:r>
          </a:p>
        </p:txBody>
      </p:sp>
    </p:spTree>
    <p:extLst>
      <p:ext uri="{BB962C8B-B14F-4D97-AF65-F5344CB8AC3E}">
        <p14:creationId xmlns:p14="http://schemas.microsoft.com/office/powerpoint/2010/main" val="392950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p:bldP spid="7" grpId="0" uiExpan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697" y="304800"/>
            <a:ext cx="853729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65937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697" y="304800"/>
            <a:ext cx="853729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209800" y="2667000"/>
            <a:ext cx="4343400" cy="457200"/>
          </a:xfrm>
          <a:prstGeom prst="rect">
            <a:avLst/>
          </a:prstGeom>
          <a:ln>
            <a:solidFill>
              <a:schemeClr val="tx1">
                <a:lumMod val="85000"/>
                <a:lumOff val="15000"/>
              </a:schemeClr>
            </a:solidFill>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461457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55638"/>
            <a:ext cx="8991600" cy="792162"/>
          </a:xfrm>
        </p:spPr>
        <p:txBody>
          <a:bodyPr>
            <a:normAutofit fontScale="90000"/>
          </a:bodyPr>
          <a:lstStyle/>
          <a:p>
            <a:r>
              <a:rPr lang="en-US" dirty="0"/>
              <a:t>Does animation </a:t>
            </a:r>
            <a:r>
              <a:rPr lang="en-US" dirty="0" smtClean="0"/>
              <a:t>slow task </a:t>
            </a:r>
            <a:r>
              <a:rPr lang="en-US" dirty="0"/>
              <a:t>completion? </a:t>
            </a:r>
          </a:p>
        </p:txBody>
      </p:sp>
      <p:sp>
        <p:nvSpPr>
          <p:cNvPr id="3" name="Content Placeholder 2"/>
          <p:cNvSpPr>
            <a:spLocks noGrp="1"/>
          </p:cNvSpPr>
          <p:nvPr>
            <p:ph idx="1"/>
          </p:nvPr>
        </p:nvSpPr>
        <p:spPr>
          <a:xfrm>
            <a:off x="304800" y="2133600"/>
            <a:ext cx="9448800" cy="5562600"/>
          </a:xfrm>
        </p:spPr>
        <p:txBody>
          <a:bodyPr>
            <a:normAutofit/>
          </a:bodyPr>
          <a:lstStyle/>
          <a:p>
            <a:pPr marL="457200" lvl="1" indent="0">
              <a:buNone/>
            </a:pPr>
            <a:endParaRPr lang="en-US" sz="2300" dirty="0"/>
          </a:p>
          <a:p>
            <a:pPr marL="457200" lvl="1" indent="0">
              <a:buNone/>
            </a:pPr>
            <a:r>
              <a:rPr lang="en-US" dirty="0" smtClean="0"/>
              <a:t>Literature says “not always the case”</a:t>
            </a:r>
            <a:r>
              <a:rPr lang="en-US" sz="2000" dirty="0" smtClean="0"/>
              <a:t>	</a:t>
            </a:r>
            <a:endParaRPr lang="en-US" sz="1900" dirty="0" smtClean="0"/>
          </a:p>
          <a:p>
            <a:pPr marL="457200" lvl="1" indent="0">
              <a:buNone/>
            </a:pPr>
            <a:endParaRPr lang="en-US" sz="1400" dirty="0"/>
          </a:p>
          <a:p>
            <a:pPr marL="457200" lvl="1" indent="0">
              <a:buNone/>
            </a:pPr>
            <a:endParaRPr lang="en-US" sz="1400" dirty="0" smtClean="0"/>
          </a:p>
          <a:p>
            <a:pPr marL="457200" lvl="1" indent="0">
              <a:buNone/>
            </a:pPr>
            <a:r>
              <a:rPr lang="en-US" sz="3600" dirty="0" smtClean="0"/>
              <a:t>Here it does </a:t>
            </a:r>
            <a:r>
              <a:rPr lang="en-US" sz="2000" dirty="0" smtClean="0"/>
              <a:t>(extra = time of the animation = 6-10 sec)</a:t>
            </a:r>
          </a:p>
          <a:p>
            <a:pPr marL="457200" lvl="1" indent="0">
              <a:buNone/>
            </a:pPr>
            <a:endParaRPr lang="en-US" sz="2000" dirty="0"/>
          </a:p>
          <a:p>
            <a:pPr marL="457200" lvl="1" indent="0">
              <a:buNone/>
            </a:pPr>
            <a:r>
              <a:rPr lang="en-US" sz="2300" dirty="0" smtClean="0"/>
              <a:t>Some comments </a:t>
            </a:r>
            <a:r>
              <a:rPr lang="en-US" sz="2300" dirty="0"/>
              <a:t>suggest </a:t>
            </a:r>
            <a:r>
              <a:rPr lang="en-US" sz="2300" dirty="0" smtClean="0"/>
              <a:t>benefits</a:t>
            </a:r>
            <a:endParaRPr lang="en-US" sz="2300" dirty="0"/>
          </a:p>
          <a:p>
            <a:pPr marL="914400" lvl="2" indent="0">
              <a:buNone/>
            </a:pPr>
            <a:r>
              <a:rPr lang="en-US" sz="2000" b="1" dirty="0" smtClean="0">
                <a:latin typeface="Bradley Hand ITC" pitchFamily="66" charset="0"/>
              </a:rPr>
              <a:t>“</a:t>
            </a:r>
            <a:r>
              <a:rPr lang="en-US" sz="2000" b="1" dirty="0">
                <a:latin typeface="Bradley Hand ITC" pitchFamily="66" charset="0"/>
              </a:rPr>
              <a:t>I think the [animated version] took the same amount of time”</a:t>
            </a:r>
          </a:p>
          <a:p>
            <a:pPr marL="914400" lvl="2" indent="0">
              <a:buNone/>
            </a:pPr>
            <a:r>
              <a:rPr lang="en-US" sz="2000" b="1" dirty="0" smtClean="0">
                <a:latin typeface="Bradley Hand ITC" pitchFamily="66" charset="0"/>
              </a:rPr>
              <a:t>“</a:t>
            </a:r>
            <a:r>
              <a:rPr lang="en-US" sz="2000" b="1" dirty="0">
                <a:latin typeface="Bradley Hand ITC" pitchFamily="66" charset="0"/>
              </a:rPr>
              <a:t>I think I would make mistakes with the fast version</a:t>
            </a:r>
            <a:r>
              <a:rPr lang="en-US" sz="2000" b="1" dirty="0" smtClean="0">
                <a:latin typeface="Bradley Hand ITC" pitchFamily="66" charset="0"/>
              </a:rPr>
              <a:t>”</a:t>
            </a:r>
          </a:p>
          <a:p>
            <a:pPr marL="914400" lvl="2" indent="0">
              <a:buNone/>
            </a:pPr>
            <a:r>
              <a:rPr lang="en-US" sz="2000" b="1" dirty="0">
                <a:latin typeface="Bradley Hand ITC" pitchFamily="66" charset="0"/>
              </a:rPr>
              <a:t>“Nice to be reminded of why things are were they are”</a:t>
            </a:r>
          </a:p>
          <a:p>
            <a:pPr marL="914400" lvl="2" indent="0">
              <a:buNone/>
            </a:pPr>
            <a:r>
              <a:rPr lang="en-US" sz="1400" dirty="0" smtClean="0"/>
              <a:t/>
            </a:r>
            <a:br>
              <a:rPr lang="en-US" sz="1400" dirty="0" smtClean="0"/>
            </a:br>
            <a:endParaRPr lang="en-US" sz="1400" dirty="0"/>
          </a:p>
        </p:txBody>
      </p:sp>
    </p:spTree>
    <p:extLst>
      <p:ext uri="{BB962C8B-B14F-4D97-AF65-F5344CB8AC3E}">
        <p14:creationId xmlns:p14="http://schemas.microsoft.com/office/powerpoint/2010/main" val="321022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79438"/>
            <a:ext cx="8534400" cy="792162"/>
          </a:xfrm>
        </p:spPr>
        <p:txBody>
          <a:bodyPr>
            <a:normAutofit/>
          </a:bodyPr>
          <a:lstStyle/>
          <a:p>
            <a:r>
              <a:rPr lang="en-US" dirty="0" smtClean="0"/>
              <a:t>Preferences?</a:t>
            </a:r>
            <a:endParaRPr lang="en-US" dirty="0"/>
          </a:p>
        </p:txBody>
      </p:sp>
      <p:sp>
        <p:nvSpPr>
          <p:cNvPr id="3" name="Content Placeholder 2"/>
          <p:cNvSpPr>
            <a:spLocks noGrp="1"/>
          </p:cNvSpPr>
          <p:nvPr>
            <p:ph idx="1"/>
          </p:nvPr>
        </p:nvSpPr>
        <p:spPr>
          <a:xfrm>
            <a:off x="341971" y="1905000"/>
            <a:ext cx="9448800" cy="5562600"/>
          </a:xfrm>
        </p:spPr>
        <p:txBody>
          <a:bodyPr>
            <a:normAutofit/>
          </a:bodyPr>
          <a:lstStyle/>
          <a:p>
            <a:pPr marL="457200" lvl="1" indent="0">
              <a:buNone/>
            </a:pPr>
            <a:r>
              <a:rPr lang="en-US" sz="3600" dirty="0" smtClean="0"/>
              <a:t>Use animation to get started?</a:t>
            </a:r>
            <a:endParaRPr lang="en-US" sz="3600" dirty="0"/>
          </a:p>
          <a:p>
            <a:pPr marL="457200" lvl="1" indent="0">
              <a:buNone/>
            </a:pPr>
            <a:r>
              <a:rPr lang="en-US" sz="3600" dirty="0" smtClean="0"/>
              <a:t>	18/20  </a:t>
            </a:r>
            <a:r>
              <a:rPr lang="en-US" sz="3600" b="1" dirty="0" smtClean="0"/>
              <a:t>YES</a:t>
            </a:r>
            <a:br>
              <a:rPr lang="en-US" sz="3600" b="1" dirty="0" smtClean="0"/>
            </a:br>
            <a:endParaRPr lang="en-US" sz="3600" b="1" dirty="0" smtClean="0"/>
          </a:p>
          <a:p>
            <a:pPr marL="457200" lvl="1" indent="0">
              <a:buNone/>
            </a:pPr>
            <a:r>
              <a:rPr lang="en-US" sz="3600" dirty="0" smtClean="0"/>
              <a:t>Use animation for regular work?</a:t>
            </a:r>
            <a:endParaRPr lang="en-US" sz="3600" dirty="0"/>
          </a:p>
          <a:p>
            <a:pPr marL="457200" lvl="1" indent="0">
              <a:buNone/>
            </a:pPr>
            <a:r>
              <a:rPr lang="en-US" sz="3600" dirty="0" smtClean="0"/>
              <a:t>	16/20  </a:t>
            </a:r>
            <a:r>
              <a:rPr lang="en-US" sz="3600" b="1" dirty="0" smtClean="0"/>
              <a:t>NO</a:t>
            </a:r>
            <a:r>
              <a:rPr lang="en-US" sz="3600" dirty="0" smtClean="0"/>
              <a:t/>
            </a:r>
            <a:br>
              <a:rPr lang="en-US" sz="3600" dirty="0" smtClean="0"/>
            </a:br>
            <a:r>
              <a:rPr lang="en-US" sz="2000" dirty="0" smtClean="0"/>
              <a:t> </a:t>
            </a:r>
            <a:r>
              <a:rPr lang="en-US" sz="1900" dirty="0" smtClean="0"/>
              <a:t>	</a:t>
            </a:r>
          </a:p>
        </p:txBody>
      </p:sp>
    </p:spTree>
    <p:extLst>
      <p:ext uri="{BB962C8B-B14F-4D97-AF65-F5344CB8AC3E}">
        <p14:creationId xmlns:p14="http://schemas.microsoft.com/office/powerpoint/2010/main" val="383553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19200"/>
            <a:ext cx="9448800" cy="5562600"/>
          </a:xfrm>
        </p:spPr>
        <p:txBody>
          <a:bodyPr>
            <a:normAutofit/>
          </a:bodyPr>
          <a:lstStyle/>
          <a:p>
            <a:pPr marL="457200" lvl="1" indent="0">
              <a:buNone/>
            </a:pPr>
            <a:endParaRPr lang="en-US" dirty="0" smtClean="0"/>
          </a:p>
          <a:p>
            <a:pPr marL="0" indent="0">
              <a:buNone/>
            </a:pPr>
            <a:r>
              <a:rPr lang="en-US" dirty="0" smtClean="0"/>
              <a:t>5/20 </a:t>
            </a:r>
            <a:r>
              <a:rPr lang="en-US" sz="4400" dirty="0" smtClean="0"/>
              <a:t>forgot to scroll </a:t>
            </a:r>
            <a:r>
              <a:rPr lang="en-US" dirty="0" smtClean="0"/>
              <a:t>with long lists</a:t>
            </a:r>
          </a:p>
          <a:p>
            <a:pPr marL="0" indent="0">
              <a:buNone/>
            </a:pPr>
            <a:r>
              <a:rPr lang="en-US" dirty="0"/>
              <a:t>	</a:t>
            </a:r>
            <a:r>
              <a:rPr lang="en-US" dirty="0" smtClean="0"/>
              <a:t>		</a:t>
            </a:r>
            <a:r>
              <a:rPr lang="en-US" dirty="0" smtClean="0">
                <a:sym typeface="Wingdings" pitchFamily="2" charset="2"/>
              </a:rPr>
              <a:t> confirms need to check</a:t>
            </a:r>
            <a:r>
              <a:rPr lang="en-US" dirty="0" smtClean="0"/>
              <a:t> completeness </a:t>
            </a:r>
          </a:p>
          <a:p>
            <a:pPr marL="0" indent="0">
              <a:buNone/>
            </a:pPr>
            <a:endParaRPr lang="en-US" dirty="0" smtClean="0"/>
          </a:p>
          <a:p>
            <a:pPr marL="0" indent="0">
              <a:buNone/>
            </a:pPr>
            <a:r>
              <a:rPr lang="en-US" dirty="0"/>
              <a:t>[</a:t>
            </a:r>
            <a:r>
              <a:rPr lang="en-US" dirty="0" smtClean="0"/>
              <a:t>Right-click to reject] not discovered </a:t>
            </a:r>
            <a:br>
              <a:rPr lang="en-US" dirty="0" smtClean="0"/>
            </a:br>
            <a:r>
              <a:rPr lang="en-US" dirty="0" smtClean="0"/>
              <a:t>							      but state rotation was…</a:t>
            </a:r>
            <a:endParaRPr lang="en-US" sz="2800" dirty="0" smtClean="0"/>
          </a:p>
        </p:txBody>
      </p:sp>
    </p:spTree>
    <p:extLst>
      <p:ext uri="{BB962C8B-B14F-4D97-AF65-F5344CB8AC3E}">
        <p14:creationId xmlns:p14="http://schemas.microsoft.com/office/powerpoint/2010/main" val="11653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1"/>
          <p:cNvPicPr>
            <a:picLocks noChangeAspect="1"/>
          </p:cNvPicPr>
          <p:nvPr/>
        </p:nvPicPr>
        <p:blipFill>
          <a:blip r:embed="rId2"/>
          <a:srcRect/>
          <a:stretch>
            <a:fillRect/>
          </a:stretch>
        </p:blipFill>
        <p:spPr bwMode="auto">
          <a:xfrm>
            <a:off x="436808" y="609601"/>
            <a:ext cx="7640392" cy="5730294"/>
          </a:xfrm>
          <a:prstGeom prst="rect">
            <a:avLst/>
          </a:prstGeom>
          <a:noFill/>
          <a:ln w="9525">
            <a:noFill/>
            <a:miter lim="800000"/>
            <a:headEnd/>
            <a:tailEnd/>
          </a:ln>
        </p:spPr>
      </p:pic>
      <p:sp>
        <p:nvSpPr>
          <p:cNvPr id="5" name="Rectangle 4"/>
          <p:cNvSpPr/>
          <p:nvPr/>
        </p:nvSpPr>
        <p:spPr>
          <a:xfrm>
            <a:off x="533400" y="6400800"/>
            <a:ext cx="8305800" cy="369332"/>
          </a:xfrm>
          <a:prstGeom prst="rect">
            <a:avLst/>
          </a:prstGeom>
        </p:spPr>
        <p:txBody>
          <a:bodyPr wrap="square">
            <a:spAutoFit/>
          </a:bodyPr>
          <a:lstStyle/>
          <a:p>
            <a:r>
              <a:rPr lang="en-US" b="1" dirty="0">
                <a:latin typeface="Helvetica"/>
                <a:ea typeface="+mj-ea"/>
                <a:cs typeface="Helvetica"/>
              </a:rPr>
              <a:t>O</a:t>
            </a:r>
            <a:r>
              <a:rPr lang="en-US" b="1" dirty="0" smtClean="0">
                <a:latin typeface="Helvetica"/>
                <a:ea typeface="+mj-ea"/>
                <a:cs typeface="Helvetica"/>
              </a:rPr>
              <a:t>pen source BSD License </a:t>
            </a:r>
            <a:r>
              <a:rPr lang="en-US" b="1" dirty="0" smtClean="0"/>
              <a:t>(HTML5</a:t>
            </a:r>
            <a:r>
              <a:rPr lang="en-US" b="1" dirty="0"/>
              <a:t>, CSS3, and </a:t>
            </a:r>
            <a:r>
              <a:rPr lang="en-US" b="1" dirty="0" smtClean="0"/>
              <a:t>JavaScript; using </a:t>
            </a:r>
            <a:r>
              <a:rPr lang="en-US" b="1" dirty="0" err="1"/>
              <a:t>jQuery</a:t>
            </a:r>
            <a:r>
              <a:rPr lang="en-US" b="1" dirty="0" smtClean="0"/>
              <a:t>)</a:t>
            </a:r>
          </a:p>
        </p:txBody>
      </p:sp>
    </p:spTree>
    <p:extLst>
      <p:ext uri="{BB962C8B-B14F-4D97-AF65-F5344CB8AC3E}">
        <p14:creationId xmlns:p14="http://schemas.microsoft.com/office/powerpoint/2010/main" val="24862682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590800"/>
            <a:ext cx="9143999" cy="1754327"/>
          </a:xfrm>
          <a:prstGeom prst="rect">
            <a:avLst/>
          </a:prstGeom>
        </p:spPr>
        <p:txBody>
          <a:bodyPr wrap="square">
            <a:spAutoFit/>
          </a:bodyPr>
          <a:lstStyle/>
          <a:p>
            <a:pPr algn="ctr"/>
            <a:r>
              <a:rPr lang="en-US" sz="5400" dirty="0" smtClean="0">
                <a:solidFill>
                  <a:srgbClr val="23446A"/>
                </a:solidFill>
                <a:latin typeface="Helvetica"/>
                <a:ea typeface="+mj-ea"/>
                <a:cs typeface="Helvetica"/>
              </a:rPr>
              <a:t>Another </a:t>
            </a:r>
            <a:r>
              <a:rPr lang="en-US" sz="5400" dirty="0">
                <a:solidFill>
                  <a:srgbClr val="23446A"/>
                </a:solidFill>
                <a:latin typeface="Helvetica"/>
                <a:ea typeface="+mj-ea"/>
                <a:cs typeface="Helvetica"/>
              </a:rPr>
              <a:t>application of </a:t>
            </a:r>
            <a:br>
              <a:rPr lang="en-US" sz="5400" dirty="0">
                <a:solidFill>
                  <a:srgbClr val="23446A"/>
                </a:solidFill>
                <a:latin typeface="Helvetica"/>
                <a:ea typeface="+mj-ea"/>
                <a:cs typeface="Helvetica"/>
              </a:rPr>
            </a:br>
            <a:r>
              <a:rPr lang="en-US" sz="5400" dirty="0">
                <a:solidFill>
                  <a:srgbClr val="23446A"/>
                </a:solidFill>
                <a:latin typeface="Helvetica"/>
                <a:ea typeface="+mj-ea"/>
                <a:cs typeface="Helvetica"/>
              </a:rPr>
              <a:t>same principles</a:t>
            </a:r>
          </a:p>
        </p:txBody>
      </p:sp>
    </p:spTree>
    <p:extLst>
      <p:ext uri="{BB962C8B-B14F-4D97-AF65-F5344CB8AC3E}">
        <p14:creationId xmlns:p14="http://schemas.microsoft.com/office/powerpoint/2010/main" val="35130366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525000" cy="792162"/>
          </a:xfrm>
        </p:spPr>
        <p:txBody>
          <a:bodyPr>
            <a:noAutofit/>
          </a:bodyPr>
          <a:lstStyle/>
          <a:p>
            <a:pPr algn="ctr"/>
            <a:r>
              <a:rPr lang="en-US" sz="4800" dirty="0" smtClean="0"/>
              <a:t/>
            </a:r>
            <a:br>
              <a:rPr lang="en-US" sz="4800" dirty="0" smtClean="0"/>
            </a:br>
            <a:r>
              <a:rPr lang="en-US" sz="4800" dirty="0" smtClean="0"/>
              <a:t>Product Comparison</a:t>
            </a:r>
            <a:endParaRPr lang="en-US" sz="48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707" r="2515" b="5723"/>
          <a:stretch/>
        </p:blipFill>
        <p:spPr bwMode="auto">
          <a:xfrm>
            <a:off x="304799" y="1524000"/>
            <a:ext cx="5258441"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a:spLocks noGrp="1"/>
          </p:cNvSpPr>
          <p:nvPr>
            <p:ph idx="1"/>
          </p:nvPr>
        </p:nvSpPr>
        <p:spPr>
          <a:xfrm>
            <a:off x="5715000" y="1447800"/>
            <a:ext cx="3352800" cy="1828800"/>
          </a:xfrm>
        </p:spPr>
        <p:txBody>
          <a:bodyPr>
            <a:noAutofit/>
          </a:bodyPr>
          <a:lstStyle/>
          <a:p>
            <a:pPr marL="0" indent="0">
              <a:buNone/>
            </a:pPr>
            <a:r>
              <a:rPr lang="en-US" sz="2000" dirty="0" smtClean="0"/>
              <a:t>No reconciliation action</a:t>
            </a:r>
          </a:p>
          <a:p>
            <a:pPr marL="0" indent="0">
              <a:buNone/>
            </a:pPr>
            <a:r>
              <a:rPr lang="en-US" sz="1050" dirty="0" smtClean="0"/>
              <a:t/>
            </a:r>
            <a:br>
              <a:rPr lang="en-US" sz="1050" dirty="0" smtClean="0"/>
            </a:br>
            <a:r>
              <a:rPr lang="en-US" sz="2000" dirty="0" smtClean="0"/>
              <a:t>Often more than 2 lists</a:t>
            </a:r>
            <a:r>
              <a:rPr lang="en-US" sz="2000" dirty="0"/>
              <a:t/>
            </a:r>
            <a:br>
              <a:rPr lang="en-US" sz="2000" dirty="0"/>
            </a:br>
            <a:r>
              <a:rPr lang="en-US" sz="1200" dirty="0"/>
              <a:t/>
            </a:r>
            <a:br>
              <a:rPr lang="en-US" sz="1200" dirty="0"/>
            </a:br>
            <a:r>
              <a:rPr lang="en-US" sz="2000" dirty="0" smtClean="0"/>
              <a:t>More features to compare</a:t>
            </a:r>
          </a:p>
          <a:p>
            <a:pPr marL="0" indent="0">
              <a:buNone/>
            </a:pPr>
            <a:r>
              <a:rPr lang="en-US" sz="1200" dirty="0"/>
              <a:t/>
            </a:r>
            <a:br>
              <a:rPr lang="en-US" sz="1200" dirty="0"/>
            </a:br>
            <a:r>
              <a:rPr lang="en-US" sz="2000" dirty="0" smtClean="0"/>
              <a:t>Features have “goodness”</a:t>
            </a:r>
          </a:p>
          <a:p>
            <a:endParaRPr lang="en-US" sz="2000" dirty="0"/>
          </a:p>
          <a:p>
            <a:endParaRPr lang="en-US" sz="2000" dirty="0" smtClean="0"/>
          </a:p>
          <a:p>
            <a:endParaRPr lang="en-US" sz="2000" dirty="0"/>
          </a:p>
          <a:p>
            <a:endParaRPr lang="en-US" sz="2000" dirty="0" smtClean="0"/>
          </a:p>
        </p:txBody>
      </p:sp>
    </p:spTree>
    <p:extLst>
      <p:ext uri="{BB962C8B-B14F-4D97-AF65-F5344CB8AC3E}">
        <p14:creationId xmlns:p14="http://schemas.microsoft.com/office/powerpoint/2010/main" val="23166367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9525000" cy="792162"/>
          </a:xfrm>
        </p:spPr>
        <p:txBody>
          <a:bodyPr>
            <a:noAutofit/>
          </a:bodyPr>
          <a:lstStyle/>
          <a:p>
            <a:pPr algn="ctr"/>
            <a:r>
              <a:rPr lang="en-US" sz="5400" dirty="0" err="1" smtClean="0"/>
              <a:t>ManyLists</a:t>
            </a:r>
            <a:endParaRPr lang="en-US" sz="2800" dirty="0"/>
          </a:p>
        </p:txBody>
      </p:sp>
      <p:sp>
        <p:nvSpPr>
          <p:cNvPr id="4" name="Content Placeholder 2"/>
          <p:cNvSpPr>
            <a:spLocks noGrp="1"/>
          </p:cNvSpPr>
          <p:nvPr>
            <p:ph idx="1"/>
          </p:nvPr>
        </p:nvSpPr>
        <p:spPr>
          <a:xfrm>
            <a:off x="326570" y="4876800"/>
            <a:ext cx="9808029" cy="2514600"/>
          </a:xfrm>
        </p:spPr>
        <p:txBody>
          <a:bodyPr>
            <a:noAutofit/>
          </a:bodyPr>
          <a:lstStyle/>
          <a:p>
            <a:endParaRPr lang="en-US" sz="1800" dirty="0" smtClean="0">
              <a:hlinkClick r:id="rId4"/>
            </a:endParaRPr>
          </a:p>
          <a:p>
            <a:endParaRPr lang="en-US" sz="1800" dirty="0" smtClean="0">
              <a:hlinkClick r:id="rId4"/>
            </a:endParaRPr>
          </a:p>
          <a:p>
            <a:r>
              <a:rPr lang="en-US" sz="1800" dirty="0" smtClean="0">
                <a:hlinkClick r:id="rId4"/>
              </a:rPr>
              <a:t>www.cs.umd.edu/hcil/manylists</a:t>
            </a:r>
            <a:endParaRPr lang="en-US" sz="1800" dirty="0" smtClean="0"/>
          </a:p>
          <a:p>
            <a:r>
              <a:rPr lang="en-US" sz="1800" dirty="0" smtClean="0"/>
              <a:t>Available for licensing </a:t>
            </a:r>
          </a:p>
          <a:p>
            <a:r>
              <a:rPr lang="en-US" sz="1800" dirty="0" smtClean="0"/>
              <a:t>Contact </a:t>
            </a:r>
            <a:r>
              <a:rPr lang="en-US" sz="1800" dirty="0" err="1" smtClean="0"/>
              <a:t>UMd</a:t>
            </a:r>
            <a:r>
              <a:rPr lang="en-US" sz="1800" dirty="0" smtClean="0"/>
              <a:t> Office of Technology Commercialization</a:t>
            </a:r>
          </a:p>
        </p:txBody>
      </p:sp>
      <p:pic>
        <p:nvPicPr>
          <p:cNvPr id="5" name="ManyLists.mp4">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7289800" y="5334000"/>
            <a:ext cx="1168400" cy="1041400"/>
          </a:xfrm>
          <a:prstGeom prst="rect">
            <a:avLst/>
          </a:prstGeom>
        </p:spPr>
      </p:pic>
      <p:pic>
        <p:nvPicPr>
          <p:cNvPr id="7" name="Picture 22" descr="C:\FS-DEMOS-2011\SHARP\med\manylists\ManylistsUISTPAPER-v8\Manylists-v8\img\origi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406571"/>
            <a:ext cx="8412880" cy="400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5448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34400" cy="2239962"/>
          </a:xfrm>
        </p:spPr>
        <p:txBody>
          <a:bodyPr>
            <a:normAutofit/>
          </a:bodyPr>
          <a:lstStyle/>
          <a:p>
            <a:pPr algn="ctr"/>
            <a:r>
              <a:rPr lang="en-US" dirty="0" smtClean="0"/>
              <a:t>~ Original Motivation ~</a:t>
            </a:r>
            <a:br>
              <a:rPr lang="en-US" dirty="0" smtClean="0"/>
            </a:br>
            <a:r>
              <a:rPr lang="en-US" dirty="0" smtClean="0"/>
              <a:t>Medication Reconciliation</a:t>
            </a:r>
            <a:endParaRPr lang="en-US" dirty="0"/>
          </a:p>
        </p:txBody>
      </p:sp>
      <p:pic>
        <p:nvPicPr>
          <p:cNvPr id="12" name="Picture 11" descr="SHAPRC NCCD logo.png"/>
          <p:cNvPicPr>
            <a:picLocks noChangeAspect="1"/>
          </p:cNvPicPr>
          <p:nvPr/>
        </p:nvPicPr>
        <p:blipFill>
          <a:blip r:embed="rId3" cstate="print"/>
          <a:stretch>
            <a:fillRect/>
          </a:stretch>
        </p:blipFill>
        <p:spPr>
          <a:xfrm>
            <a:off x="7237445" y="6327577"/>
            <a:ext cx="1144555" cy="382820"/>
          </a:xfrm>
          <a:prstGeom prst="rect">
            <a:avLst/>
          </a:prstGeom>
        </p:spPr>
      </p:pic>
      <p:sp>
        <p:nvSpPr>
          <p:cNvPr id="13" name="Rectangle 12"/>
          <p:cNvSpPr/>
          <p:nvPr/>
        </p:nvSpPr>
        <p:spPr>
          <a:xfrm>
            <a:off x="472568" y="6019800"/>
            <a:ext cx="8138032" cy="307777"/>
          </a:xfrm>
          <a:prstGeom prst="rect">
            <a:avLst/>
          </a:prstGeom>
        </p:spPr>
        <p:txBody>
          <a:bodyPr wrap="square">
            <a:spAutoFit/>
          </a:bodyPr>
          <a:lstStyle/>
          <a:p>
            <a:pPr algn="ctr"/>
            <a:r>
              <a:rPr lang="en-US" sz="1400" dirty="0" smtClean="0"/>
              <a:t>Problem proposed by our sponsor: Office of the </a:t>
            </a:r>
            <a:r>
              <a:rPr lang="en-US" sz="1400" dirty="0"/>
              <a:t>National Coordinator for</a:t>
            </a:r>
            <a:r>
              <a:rPr lang="en-US" sz="1400" dirty="0" smtClean="0"/>
              <a:t> Health Information Technology</a:t>
            </a:r>
            <a:endParaRPr lang="en-US" sz="1400" dirty="0"/>
          </a:p>
        </p:txBody>
      </p:sp>
      <p:pic>
        <p:nvPicPr>
          <p:cNvPr id="6" name="Picture 5" descr="photodrugs3.JPG"/>
          <p:cNvPicPr>
            <a:picLocks noChangeAspect="1"/>
          </p:cNvPicPr>
          <p:nvPr/>
        </p:nvPicPr>
        <p:blipFill>
          <a:blip r:embed="rId4"/>
          <a:srcRect t="20246" b="19459"/>
          <a:stretch>
            <a:fillRect/>
          </a:stretch>
        </p:blipFill>
        <p:spPr>
          <a:xfrm>
            <a:off x="1066800" y="2519690"/>
            <a:ext cx="7010400" cy="3156962"/>
          </a:xfrm>
          <a:prstGeom prst="rect">
            <a:avLst/>
          </a:prstGeom>
        </p:spPr>
      </p:pic>
    </p:spTree>
    <p:extLst>
      <p:ext uri="{BB962C8B-B14F-4D97-AF65-F5344CB8AC3E}">
        <p14:creationId xmlns:p14="http://schemas.microsoft.com/office/powerpoint/2010/main" val="31803549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9525000" cy="792162"/>
          </a:xfrm>
        </p:spPr>
        <p:txBody>
          <a:bodyPr>
            <a:noAutofit/>
          </a:bodyPr>
          <a:lstStyle/>
          <a:p>
            <a:pPr algn="ctr"/>
            <a:r>
              <a:rPr lang="en-US" sz="5400" dirty="0" err="1" smtClean="0"/>
              <a:t>ManyLists</a:t>
            </a:r>
            <a:endParaRPr lang="en-US" sz="2800" dirty="0"/>
          </a:p>
        </p:txBody>
      </p:sp>
      <p:sp>
        <p:nvSpPr>
          <p:cNvPr id="4" name="Content Placeholder 2"/>
          <p:cNvSpPr>
            <a:spLocks noGrp="1"/>
          </p:cNvSpPr>
          <p:nvPr>
            <p:ph idx="1"/>
          </p:nvPr>
        </p:nvSpPr>
        <p:spPr>
          <a:xfrm>
            <a:off x="326570" y="4876800"/>
            <a:ext cx="9808029" cy="2514600"/>
          </a:xfrm>
        </p:spPr>
        <p:txBody>
          <a:bodyPr>
            <a:noAutofit/>
          </a:bodyPr>
          <a:lstStyle/>
          <a:p>
            <a:endParaRPr lang="en-US" sz="1800" dirty="0" smtClean="0">
              <a:hlinkClick r:id="rId2"/>
            </a:endParaRPr>
          </a:p>
          <a:p>
            <a:endParaRPr lang="en-US" sz="1800" dirty="0" smtClean="0">
              <a:hlinkClick r:id="rId2"/>
            </a:endParaRPr>
          </a:p>
          <a:p>
            <a:r>
              <a:rPr lang="en-US" sz="1800" dirty="0" smtClean="0">
                <a:hlinkClick r:id="rId2"/>
              </a:rPr>
              <a:t>www.cs.umd.edu/hcil/manylists</a:t>
            </a:r>
            <a:endParaRPr lang="en-US" sz="1800" dirty="0" smtClean="0"/>
          </a:p>
          <a:p>
            <a:r>
              <a:rPr lang="en-US" sz="1800" dirty="0" smtClean="0"/>
              <a:t>Available for licensing </a:t>
            </a:r>
          </a:p>
          <a:p>
            <a:r>
              <a:rPr lang="en-US" sz="1800" dirty="0" smtClean="0"/>
              <a:t>Contact </a:t>
            </a:r>
            <a:r>
              <a:rPr lang="en-US" sz="1800" dirty="0" err="1" smtClean="0"/>
              <a:t>UMd</a:t>
            </a:r>
            <a:r>
              <a:rPr lang="en-US" sz="1800" dirty="0" smtClean="0"/>
              <a:t> Office of Technology Commercialization</a:t>
            </a:r>
          </a:p>
        </p:txBody>
      </p:sp>
      <p:pic>
        <p:nvPicPr>
          <p:cNvPr id="8" name="Picture 26" descr="C:\FS-DEMOS-2011\SHARP\med\manylists\ManylistsUISTPAPER-v8\Manylists-v8\img\highlight.png"/>
          <p:cNvPicPr>
            <a:picLocks noChangeAspect="1" noChangeArrowheads="1"/>
          </p:cNvPicPr>
          <p:nvPr/>
        </p:nvPicPr>
        <p:blipFill>
          <a:blip r:embed="rId3"/>
          <a:srcRect/>
          <a:stretch>
            <a:fillRect/>
          </a:stretch>
        </p:blipFill>
        <p:spPr bwMode="auto">
          <a:xfrm>
            <a:off x="457200" y="1524000"/>
            <a:ext cx="8466099" cy="3505200"/>
          </a:xfrm>
          <a:prstGeom prst="rect">
            <a:avLst/>
          </a:prstGeom>
          <a:noFill/>
          <a:ln w="9525">
            <a:noFill/>
            <a:miter lim="800000"/>
            <a:headEnd/>
            <a:tailEnd/>
          </a:ln>
        </p:spPr>
      </p:pic>
    </p:spTree>
    <p:extLst>
      <p:ext uri="{BB962C8B-B14F-4D97-AF65-F5344CB8AC3E}">
        <p14:creationId xmlns:p14="http://schemas.microsoft.com/office/powerpoint/2010/main" val="35266157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84950" y="533400"/>
            <a:ext cx="8686800" cy="1600200"/>
          </a:xfrm>
        </p:spPr>
        <p:txBody>
          <a:bodyPr anchor="t">
            <a:noAutofit/>
          </a:bodyPr>
          <a:lstStyle/>
          <a:p>
            <a:r>
              <a:rPr lang="en-US" dirty="0">
                <a:solidFill>
                  <a:srgbClr val="23446A"/>
                </a:solidFill>
                <a:latin typeface="Helvetica"/>
                <a:cs typeface="Helvetica"/>
              </a:rPr>
              <a:t>Conclusions</a:t>
            </a:r>
            <a:r>
              <a:rPr lang="en-US" sz="1400" dirty="0" smtClean="0">
                <a:latin typeface="Helvetica" pitchFamily="34" charset="0"/>
                <a:cs typeface="Helvetica" pitchFamily="34" charset="0"/>
              </a:rPr>
              <a:t/>
            </a:r>
            <a:br>
              <a:rPr lang="en-US" sz="1400" dirty="0" smtClean="0">
                <a:latin typeface="Helvetica" pitchFamily="34" charset="0"/>
                <a:cs typeface="Helvetica" pitchFamily="34" charset="0"/>
              </a:rPr>
            </a:br>
            <a:r>
              <a:rPr lang="en-US" sz="1400" dirty="0" smtClean="0">
                <a:latin typeface="Helvetica" pitchFamily="34" charset="0"/>
                <a:cs typeface="Helvetica" pitchFamily="34" charset="0"/>
              </a:rPr>
              <a:t/>
            </a:r>
            <a:br>
              <a:rPr lang="en-US" sz="1400" dirty="0" smtClean="0">
                <a:latin typeface="Helvetica" pitchFamily="34" charset="0"/>
                <a:cs typeface="Helvetica" pitchFamily="34" charset="0"/>
              </a:rPr>
            </a:br>
            <a:r>
              <a:rPr lang="en-US" sz="2800" dirty="0" smtClean="0">
                <a:latin typeface="Helvetica" pitchFamily="34" charset="0"/>
                <a:cs typeface="Helvetica" pitchFamily="34" charset="0"/>
              </a:rPr>
              <a:t>- Consider using spatial layout for comparison</a:t>
            </a:r>
            <a:br>
              <a:rPr lang="en-US" sz="2800" dirty="0" smtClean="0">
                <a:latin typeface="Helvetica" pitchFamily="34" charset="0"/>
                <a:cs typeface="Helvetica" pitchFamily="34" charset="0"/>
              </a:rPr>
            </a:br>
            <a:r>
              <a:rPr lang="en-US" sz="2800" dirty="0" smtClean="0">
                <a:latin typeface="Helvetica" pitchFamily="34" charset="0"/>
                <a:cs typeface="Helvetica" pitchFamily="34" charset="0"/>
              </a:rPr>
              <a:t>- Multi-step animations can help users learn</a:t>
            </a:r>
            <a:br>
              <a:rPr lang="en-US" sz="2800" dirty="0" smtClean="0">
                <a:latin typeface="Helvetica" pitchFamily="34" charset="0"/>
                <a:cs typeface="Helvetica" pitchFamily="34" charset="0"/>
              </a:rPr>
            </a:br>
            <a:r>
              <a:rPr lang="en-US" sz="2800" dirty="0">
                <a:latin typeface="Helvetica" pitchFamily="34" charset="0"/>
                <a:cs typeface="Helvetica" pitchFamily="34" charset="0"/>
              </a:rPr>
              <a:t/>
            </a:r>
            <a:br>
              <a:rPr lang="en-US" sz="2800" dirty="0">
                <a:latin typeface="Helvetica" pitchFamily="34" charset="0"/>
                <a:cs typeface="Helvetica" pitchFamily="34" charset="0"/>
              </a:rPr>
            </a:br>
            <a:r>
              <a:rPr lang="en-US" sz="2800" dirty="0" smtClean="0">
                <a:latin typeface="Helvetica" pitchFamily="34" charset="0"/>
                <a:cs typeface="Helvetica" pitchFamily="34" charset="0"/>
              </a:rPr>
              <a:t/>
            </a:r>
            <a:br>
              <a:rPr lang="en-US" sz="2800" dirty="0" smtClean="0">
                <a:latin typeface="Helvetica" pitchFamily="34" charset="0"/>
                <a:cs typeface="Helvetica" pitchFamily="34" charset="0"/>
              </a:rPr>
            </a:br>
            <a:r>
              <a:rPr lang="en-US" sz="2800" dirty="0" smtClean="0">
                <a:latin typeface="Helvetica" pitchFamily="34" charset="0"/>
                <a:cs typeface="Helvetica" pitchFamily="34" charset="0"/>
              </a:rPr>
              <a:t>plaisant@cs.umd.edu</a:t>
            </a:r>
            <a:r>
              <a:rPr lang="en-US" sz="4000" dirty="0" smtClean="0">
                <a:latin typeface="Helvetica" pitchFamily="34" charset="0"/>
                <a:cs typeface="Helvetica" pitchFamily="34" charset="0"/>
              </a:rPr>
              <a:t/>
            </a:r>
            <a:br>
              <a:rPr lang="en-US" sz="4000" dirty="0" smtClean="0">
                <a:latin typeface="Helvetica" pitchFamily="34" charset="0"/>
                <a:cs typeface="Helvetica" pitchFamily="34" charset="0"/>
              </a:rPr>
            </a:br>
            <a:endParaRPr lang="en-US" sz="4000" dirty="0">
              <a:latin typeface="Helvetica" pitchFamily="34" charset="0"/>
              <a:cs typeface="Helvetica" pitchFamily="34" charset="0"/>
            </a:endParaRPr>
          </a:p>
        </p:txBody>
      </p:sp>
      <p:sp>
        <p:nvSpPr>
          <p:cNvPr id="4" name="Title 2"/>
          <p:cNvSpPr txBox="1">
            <a:spLocks/>
          </p:cNvSpPr>
          <p:nvPr/>
        </p:nvSpPr>
        <p:spPr>
          <a:xfrm>
            <a:off x="304800" y="3048000"/>
            <a:ext cx="8686800" cy="990600"/>
          </a:xfrm>
          <a:prstGeom prst="rect">
            <a:avLst/>
          </a:prstGeom>
          <a:effectLst/>
        </p:spPr>
        <p:txBody>
          <a:bodyPr vert="horz"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th-TH" sz="2800" noProof="0" dirty="0" smtClean="0">
              <a:solidFill>
                <a:srgbClr val="40C62E"/>
              </a:solidFill>
              <a:latin typeface="Helvetica" pitchFamily="34" charset="0"/>
              <a:ea typeface="+mj-ea"/>
              <a:cs typeface="FoundrySterling-MediumExpert"/>
            </a:endParaRPr>
          </a:p>
        </p:txBody>
      </p:sp>
      <p:sp>
        <p:nvSpPr>
          <p:cNvPr id="5" name="Title 2"/>
          <p:cNvSpPr txBox="1">
            <a:spLocks/>
          </p:cNvSpPr>
          <p:nvPr/>
        </p:nvSpPr>
        <p:spPr>
          <a:xfrm>
            <a:off x="304800" y="3698261"/>
            <a:ext cx="8686800" cy="1219200"/>
          </a:xfrm>
          <a:prstGeom prst="rect">
            <a:avLst/>
          </a:prstGeom>
          <a:effectLst/>
        </p:spPr>
        <p:txBody>
          <a:bodyPr vert="horz" anchor="ctr">
            <a:noAutofit/>
          </a:bodyPr>
          <a:lstStyle/>
          <a:p>
            <a:pPr defTabSz="914400">
              <a:spcBef>
                <a:spcPct val="0"/>
              </a:spcBef>
              <a:defRPr/>
            </a:pPr>
            <a:r>
              <a:rPr lang="en-US" sz="2400" dirty="0" smtClean="0">
                <a:latin typeface="Helvetica" pitchFamily="34" charset="0"/>
                <a:cs typeface="Helvetica" pitchFamily="34" charset="0"/>
              </a:rPr>
              <a:t>www.cs.umd.edu/hcil/sharp </a:t>
            </a:r>
          </a:p>
          <a:p>
            <a:pPr defTabSz="914400">
              <a:spcBef>
                <a:spcPct val="0"/>
              </a:spcBef>
              <a:defRPr/>
            </a:pPr>
            <a:r>
              <a:rPr lang="en-US" sz="2400" dirty="0" smtClean="0">
                <a:latin typeface="Helvetica" pitchFamily="34" charset="0"/>
                <a:cs typeface="Helvetica" pitchFamily="34" charset="0"/>
              </a:rPr>
              <a:t>www.cs.umd.edu/hcil/manylists</a:t>
            </a:r>
            <a:r>
              <a:rPr lang="en-US" sz="2400" dirty="0" smtClean="0">
                <a:solidFill>
                  <a:schemeClr val="tx1">
                    <a:lumMod val="50000"/>
                    <a:lumOff val="50000"/>
                  </a:schemeClr>
                </a:solidFill>
                <a:latin typeface="Helvetica" pitchFamily="34" charset="0"/>
                <a:ea typeface="+mj-ea"/>
                <a:cs typeface="Helvetica" pitchFamily="34" charset="0"/>
              </a:rPr>
              <a:t> </a:t>
            </a:r>
            <a:endParaRPr lang="en-US" sz="2400" dirty="0" smtClean="0">
              <a:latin typeface="Helvetica" pitchFamily="34" charset="0"/>
              <a:cs typeface="Helvetica" pitchFamily="34" charset="0"/>
            </a:endParaRPr>
          </a:p>
        </p:txBody>
      </p:sp>
      <p:sp>
        <p:nvSpPr>
          <p:cNvPr id="10" name="Rectangle 9"/>
          <p:cNvSpPr/>
          <p:nvPr/>
        </p:nvSpPr>
        <p:spPr>
          <a:xfrm>
            <a:off x="0" y="5029200"/>
            <a:ext cx="9144000" cy="18288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Helvetica" pitchFamily="34" charset="0"/>
              <a:cs typeface="Helvetica" pitchFamily="34" charset="0"/>
            </a:endParaRPr>
          </a:p>
        </p:txBody>
      </p:sp>
      <p:pic>
        <p:nvPicPr>
          <p:cNvPr id="8" name="Picture 7"/>
          <p:cNvPicPr>
            <a:picLocks noChangeAspect="1"/>
          </p:cNvPicPr>
          <p:nvPr/>
        </p:nvPicPr>
        <p:blipFill>
          <a:blip r:embed="rId2"/>
          <a:stretch>
            <a:fillRect/>
          </a:stretch>
        </p:blipFill>
        <p:spPr>
          <a:xfrm>
            <a:off x="7382410" y="3276600"/>
            <a:ext cx="1609190" cy="1600200"/>
          </a:xfrm>
          <a:prstGeom prst="rect">
            <a:avLst/>
          </a:prstGeom>
        </p:spPr>
      </p:pic>
      <p:sp>
        <p:nvSpPr>
          <p:cNvPr id="2" name="Rectangle 1"/>
          <p:cNvSpPr/>
          <p:nvPr/>
        </p:nvSpPr>
        <p:spPr>
          <a:xfrm>
            <a:off x="228600" y="5051610"/>
            <a:ext cx="8382000" cy="2031325"/>
          </a:xfrm>
          <a:prstGeom prst="rect">
            <a:avLst/>
          </a:prstGeom>
        </p:spPr>
        <p:txBody>
          <a:bodyPr wrap="square">
            <a:spAutoFit/>
          </a:bodyPr>
          <a:lstStyle/>
          <a:p>
            <a:r>
              <a:rPr lang="en-US" sz="1200" b="1" u="sng" dirty="0" smtClean="0">
                <a:latin typeface="Helvetica" pitchFamily="34" charset="0"/>
                <a:cs typeface="Helvetica" pitchFamily="34" charset="0"/>
              </a:rPr>
              <a:t>Acknowledgements</a:t>
            </a:r>
            <a:r>
              <a:rPr lang="en-US" dirty="0" smtClean="0">
                <a:latin typeface="Helvetica" pitchFamily="34" charset="0"/>
                <a:cs typeface="Helvetica" pitchFamily="34" charset="0"/>
              </a:rPr>
              <a:t>		</a:t>
            </a:r>
            <a:br>
              <a:rPr lang="en-US" dirty="0" smtClean="0">
                <a:latin typeface="Helvetica" pitchFamily="34" charset="0"/>
                <a:cs typeface="Helvetica" pitchFamily="34" charset="0"/>
              </a:rPr>
            </a:br>
            <a:r>
              <a:rPr lang="en-US" dirty="0" smtClean="0">
                <a:latin typeface="Helvetica" pitchFamily="34" charset="0"/>
                <a:cs typeface="Helvetica" pitchFamily="34" charset="0"/>
              </a:rPr>
              <a:t>- </a:t>
            </a:r>
            <a:r>
              <a:rPr lang="en-US" sz="1200" b="1" dirty="0" smtClean="0">
                <a:latin typeface="Helvetica" pitchFamily="34" charset="0"/>
                <a:cs typeface="Helvetica" pitchFamily="34" charset="0"/>
              </a:rPr>
              <a:t>Strategic Health IT Advanced Research Projects Program (SHARP) </a:t>
            </a:r>
            <a:br>
              <a:rPr lang="en-US" sz="1200" b="1" dirty="0" smtClean="0">
                <a:latin typeface="Helvetica" pitchFamily="34" charset="0"/>
                <a:cs typeface="Helvetica" pitchFamily="34" charset="0"/>
              </a:rPr>
            </a:br>
            <a:r>
              <a:rPr lang="en-US" sz="1200" b="1" dirty="0" smtClean="0">
                <a:latin typeface="Helvetica" pitchFamily="34" charset="0"/>
                <a:cs typeface="Helvetica" pitchFamily="34" charset="0"/>
              </a:rPr>
              <a:t>   Office of the National Coordinator for Health Information Technology (Grant Number 10510592)</a:t>
            </a:r>
            <a:r>
              <a:rPr lang="en-US" sz="400" b="1" dirty="0" smtClean="0">
                <a:latin typeface="Helvetica" pitchFamily="34" charset="0"/>
                <a:cs typeface="Helvetica" pitchFamily="34" charset="0"/>
              </a:rPr>
              <a:t/>
            </a:r>
            <a:br>
              <a:rPr lang="en-US" sz="400" b="1" dirty="0" smtClean="0">
                <a:latin typeface="Helvetica" pitchFamily="34" charset="0"/>
                <a:cs typeface="Helvetica" pitchFamily="34" charset="0"/>
              </a:rPr>
            </a:br>
            <a:r>
              <a:rPr lang="en-US" dirty="0" smtClean="0">
                <a:solidFill>
                  <a:prstClr val="black"/>
                </a:solidFill>
                <a:latin typeface="Helvetica" pitchFamily="34" charset="0"/>
                <a:cs typeface="Helvetica" pitchFamily="34" charset="0"/>
              </a:rPr>
              <a:t>- </a:t>
            </a:r>
            <a:r>
              <a:rPr lang="en-US" sz="1200" b="1" dirty="0" smtClean="0">
                <a:latin typeface="Helvetica" pitchFamily="34" charset="0"/>
                <a:cs typeface="Helvetica" pitchFamily="34" charset="0"/>
              </a:rPr>
              <a:t>SHARP colleagues: </a:t>
            </a:r>
            <a:r>
              <a:rPr lang="en-US" sz="1200" dirty="0" smtClean="0">
                <a:latin typeface="Helvetica" pitchFamily="34" charset="0"/>
                <a:cs typeface="Helvetica" pitchFamily="34" charset="0"/>
              </a:rPr>
              <a:t> Eliz Markowitz, Elmer V. </a:t>
            </a:r>
            <a:r>
              <a:rPr lang="en-US" sz="1200" dirty="0" err="1" smtClean="0">
                <a:latin typeface="Helvetica" pitchFamily="34" charset="0"/>
                <a:cs typeface="Helvetica" pitchFamily="34" charset="0"/>
              </a:rPr>
              <a:t>Bernstam</a:t>
            </a:r>
            <a:r>
              <a:rPr lang="en-US" sz="1200" dirty="0" smtClean="0">
                <a:latin typeface="Helvetica" pitchFamily="34" charset="0"/>
                <a:cs typeface="Helvetica" pitchFamily="34" charset="0"/>
              </a:rPr>
              <a:t>, Jorge </a:t>
            </a:r>
            <a:r>
              <a:rPr lang="en-US" sz="1200" dirty="0" err="1" smtClean="0">
                <a:latin typeface="Helvetica" pitchFamily="34" charset="0"/>
                <a:cs typeface="Helvetica" pitchFamily="34" charset="0"/>
              </a:rPr>
              <a:t>Herskovic</a:t>
            </a:r>
            <a:r>
              <a:rPr lang="en-US" sz="1200" dirty="0" smtClean="0">
                <a:latin typeface="Helvetica" pitchFamily="34" charset="0"/>
                <a:cs typeface="Helvetica" pitchFamily="34" charset="0"/>
              </a:rPr>
              <a:t>, Todd R. Johnson, </a:t>
            </a:r>
            <a:r>
              <a:rPr lang="en-US" sz="1200" dirty="0" err="1" smtClean="0">
                <a:latin typeface="Helvetica" pitchFamily="34" charset="0"/>
                <a:cs typeface="Helvetica" pitchFamily="34" charset="0"/>
              </a:rPr>
              <a:t>Jiajie</a:t>
            </a:r>
            <a:r>
              <a:rPr lang="en-US" sz="1200" dirty="0" smtClean="0">
                <a:latin typeface="Helvetica" pitchFamily="34" charset="0"/>
                <a:cs typeface="Helvetica" pitchFamily="34" charset="0"/>
              </a:rPr>
              <a:t> Zhang</a:t>
            </a:r>
            <a:br>
              <a:rPr lang="en-US" sz="1200" dirty="0" smtClean="0">
                <a:latin typeface="Helvetica" pitchFamily="34" charset="0"/>
                <a:cs typeface="Helvetica" pitchFamily="34" charset="0"/>
              </a:rPr>
            </a:br>
            <a:r>
              <a:rPr lang="en-US" dirty="0" smtClean="0">
                <a:solidFill>
                  <a:prstClr val="black"/>
                </a:solidFill>
                <a:latin typeface="Helvetica" pitchFamily="34" charset="0"/>
                <a:cs typeface="Helvetica" pitchFamily="34" charset="0"/>
              </a:rPr>
              <a:t>- </a:t>
            </a:r>
            <a:r>
              <a:rPr lang="en-US" sz="1200" b="1" dirty="0" smtClean="0">
                <a:solidFill>
                  <a:prstClr val="black"/>
                </a:solidFill>
                <a:latin typeface="Helvetica" pitchFamily="34" charset="0"/>
                <a:cs typeface="Helvetica" pitchFamily="34" charset="0"/>
              </a:rPr>
              <a:t>A</a:t>
            </a:r>
            <a:r>
              <a:rPr lang="en-US" sz="1200" b="1" dirty="0" smtClean="0">
                <a:latin typeface="Helvetica" pitchFamily="34" charset="0"/>
                <a:cs typeface="Helvetica" pitchFamily="34" charset="0"/>
              </a:rPr>
              <a:t>ll the physicians who provided feedback </a:t>
            </a:r>
            <a:r>
              <a:rPr lang="en-US" sz="1200" dirty="0" smtClean="0">
                <a:latin typeface="Helvetica" pitchFamily="34" charset="0"/>
                <a:cs typeface="Helvetica" pitchFamily="34" charset="0"/>
              </a:rPr>
              <a:t>(especially</a:t>
            </a:r>
            <a:r>
              <a:rPr lang="en-US" sz="1200" b="1" dirty="0" smtClean="0">
                <a:latin typeface="Helvetica" pitchFamily="34" charset="0"/>
                <a:cs typeface="Helvetica" pitchFamily="34" charset="0"/>
              </a:rPr>
              <a:t> </a:t>
            </a:r>
            <a:r>
              <a:rPr lang="en-US" sz="1200" dirty="0" smtClean="0">
                <a:latin typeface="Helvetica" pitchFamily="34" charset="0"/>
                <a:cs typeface="Helvetica" pitchFamily="34" charset="0"/>
              </a:rPr>
              <a:t>Zach Hettinger from Washington Hospital Center)</a:t>
            </a:r>
          </a:p>
          <a:p>
            <a:r>
              <a:rPr lang="en-US" dirty="0" smtClean="0">
                <a:solidFill>
                  <a:prstClr val="black"/>
                </a:solidFill>
                <a:latin typeface="Helvetica" pitchFamily="34" charset="0"/>
                <a:cs typeface="Helvetica" pitchFamily="34" charset="0"/>
              </a:rPr>
              <a:t>- </a:t>
            </a:r>
            <a:r>
              <a:rPr lang="en-US" sz="1200" b="1" dirty="0" smtClean="0">
                <a:solidFill>
                  <a:prstClr val="black"/>
                </a:solidFill>
                <a:latin typeface="Helvetica" pitchFamily="34" charset="0"/>
                <a:cs typeface="Helvetica" pitchFamily="34" charset="0"/>
              </a:rPr>
              <a:t>Students of CMSC734 Information Visualization class</a:t>
            </a:r>
            <a:r>
              <a:rPr lang="en-US" sz="1200" dirty="0" smtClean="0">
                <a:latin typeface="Helvetica" pitchFamily="34" charset="0"/>
                <a:cs typeface="Helvetica" pitchFamily="34" charset="0"/>
              </a:rPr>
              <a:t>: Leo </a:t>
            </a:r>
            <a:r>
              <a:rPr lang="en-US" sz="1200" dirty="0" err="1" smtClean="0">
                <a:latin typeface="Helvetica" pitchFamily="34" charset="0"/>
                <a:cs typeface="Helvetica" pitchFamily="34" charset="0"/>
              </a:rPr>
              <a:t>Claudino</a:t>
            </a:r>
            <a:r>
              <a:rPr lang="en-US" sz="1200" dirty="0" smtClean="0">
                <a:latin typeface="Helvetica" pitchFamily="34" charset="0"/>
                <a:cs typeface="Helvetica" pitchFamily="34" charset="0"/>
              </a:rPr>
              <a:t>, </a:t>
            </a:r>
            <a:r>
              <a:rPr lang="en-US" sz="1200" dirty="0" err="1" smtClean="0">
                <a:latin typeface="Helvetica" pitchFamily="34" charset="0"/>
                <a:cs typeface="Helvetica" pitchFamily="34" charset="0"/>
              </a:rPr>
              <a:t>Sameh</a:t>
            </a:r>
            <a:r>
              <a:rPr lang="en-US" sz="1200" dirty="0" smtClean="0">
                <a:latin typeface="Helvetica" pitchFamily="34" charset="0"/>
                <a:cs typeface="Helvetica" pitchFamily="34" charset="0"/>
              </a:rPr>
              <a:t> </a:t>
            </a:r>
            <a:r>
              <a:rPr lang="en-US" sz="1200" dirty="0" err="1" smtClean="0">
                <a:latin typeface="Helvetica" pitchFamily="34" charset="0"/>
                <a:cs typeface="Helvetica" pitchFamily="34" charset="0"/>
              </a:rPr>
              <a:t>Khamis</a:t>
            </a:r>
            <a:r>
              <a:rPr lang="en-US" sz="1200" dirty="0" smtClean="0">
                <a:latin typeface="Helvetica" pitchFamily="34" charset="0"/>
                <a:cs typeface="Helvetica" pitchFamily="34" charset="0"/>
              </a:rPr>
              <a:t>, Ben London, Jay </a:t>
            </a:r>
            <a:r>
              <a:rPr lang="en-US" sz="1200" dirty="0" err="1" smtClean="0">
                <a:latin typeface="Helvetica" pitchFamily="34" charset="0"/>
                <a:cs typeface="Helvetica" pitchFamily="34" charset="0"/>
              </a:rPr>
              <a:t>Pujara</a:t>
            </a:r>
            <a:r>
              <a:rPr lang="en-US" sz="1200" dirty="0" smtClean="0">
                <a:latin typeface="Helvetica" pitchFamily="34" charset="0"/>
                <a:cs typeface="Helvetica" pitchFamily="34" charset="0"/>
              </a:rPr>
              <a:t> </a:t>
            </a:r>
            <a:br>
              <a:rPr lang="en-US" sz="1200" dirty="0" smtClean="0">
                <a:latin typeface="Helvetica" pitchFamily="34" charset="0"/>
                <a:cs typeface="Helvetica" pitchFamily="34" charset="0"/>
              </a:rPr>
            </a:br>
            <a:endParaRPr lang="en-US" sz="1200" dirty="0" smtClean="0">
              <a:latin typeface="Helvetica" pitchFamily="34" charset="0"/>
              <a:cs typeface="Helvetica" pitchFamily="34" charset="0"/>
            </a:endParaRPr>
          </a:p>
          <a:p>
            <a:endParaRPr lang="en-US" sz="1200" dirty="0"/>
          </a:p>
        </p:txBody>
      </p:sp>
      <p:pic>
        <p:nvPicPr>
          <p:cNvPr id="9" name="Picture 8" descr="SHAPRC NCCD logo.png"/>
          <p:cNvPicPr>
            <a:picLocks noChangeAspect="1"/>
          </p:cNvPicPr>
          <p:nvPr/>
        </p:nvPicPr>
        <p:blipFill>
          <a:blip r:embed="rId3" cstate="print"/>
          <a:stretch>
            <a:fillRect/>
          </a:stretch>
        </p:blipFill>
        <p:spPr>
          <a:xfrm>
            <a:off x="7618445" y="5408380"/>
            <a:ext cx="1144555" cy="382820"/>
          </a:xfrm>
          <a:prstGeom prst="rect">
            <a:avLst/>
          </a:prstGeom>
        </p:spPr>
      </p:pic>
    </p:spTree>
  </p:cSld>
  <p:clrMapOvr>
    <a:masterClrMapping/>
  </p:clrMapOvr>
  <p:transition>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Extra</a:t>
            </a:r>
            <a:br>
              <a:rPr lang="en-US" dirty="0" smtClean="0"/>
            </a:b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6101578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5" t="15027" r="5122" b="6811"/>
          <a:stretch/>
        </p:blipFill>
        <p:spPr bwMode="auto">
          <a:xfrm>
            <a:off x="1" y="381001"/>
            <a:ext cx="9148214" cy="609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7409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1981200"/>
            <a:ext cx="3124200"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solidFill>
                  <a:prstClr val="black"/>
                </a:solidFill>
              </a:rPr>
              <a:t>List 1</a:t>
            </a:r>
            <a:endParaRPr lang="en-US" sz="2400" dirty="0">
              <a:solidFill>
                <a:prstClr val="black"/>
              </a:solidFill>
            </a:endParaRPr>
          </a:p>
        </p:txBody>
      </p:sp>
      <p:sp>
        <p:nvSpPr>
          <p:cNvPr id="7" name="Rectangle 6"/>
          <p:cNvSpPr/>
          <p:nvPr/>
        </p:nvSpPr>
        <p:spPr>
          <a:xfrm>
            <a:off x="5580681" y="1981200"/>
            <a:ext cx="3029919"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solidFill>
                  <a:prstClr val="black"/>
                </a:solidFill>
              </a:rPr>
              <a:t>List 2</a:t>
            </a:r>
            <a:endParaRPr lang="en-US" sz="2400" dirty="0">
              <a:solidFill>
                <a:srgbClr val="000000"/>
              </a:solidFill>
            </a:endParaRPr>
          </a:p>
        </p:txBody>
      </p:sp>
    </p:spTree>
    <p:extLst>
      <p:ext uri="{BB962C8B-B14F-4D97-AF65-F5344CB8AC3E}">
        <p14:creationId xmlns:p14="http://schemas.microsoft.com/office/powerpoint/2010/main" val="22969222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1981200"/>
            <a:ext cx="3124200"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solidFill>
                  <a:prstClr val="black"/>
                </a:solidFill>
              </a:rPr>
              <a:t>List 1</a:t>
            </a:r>
            <a:endParaRPr lang="en-US" sz="2400" dirty="0">
              <a:solidFill>
                <a:prstClr val="black"/>
              </a:solidFill>
            </a:endParaRPr>
          </a:p>
        </p:txBody>
      </p:sp>
      <p:sp>
        <p:nvSpPr>
          <p:cNvPr id="7" name="Rectangle 6"/>
          <p:cNvSpPr/>
          <p:nvPr/>
        </p:nvSpPr>
        <p:spPr>
          <a:xfrm>
            <a:off x="5580681" y="1981200"/>
            <a:ext cx="3029919"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solidFill>
                  <a:prstClr val="black"/>
                </a:solidFill>
              </a:rPr>
              <a:t>List 2</a:t>
            </a:r>
            <a:endParaRPr lang="en-US" sz="2400" dirty="0">
              <a:solidFill>
                <a:srgbClr val="000000"/>
              </a:solidFill>
            </a:endParaRPr>
          </a:p>
        </p:txBody>
      </p:sp>
      <p:sp>
        <p:nvSpPr>
          <p:cNvPr id="14" name="TextBox 13"/>
          <p:cNvSpPr txBox="1"/>
          <p:nvPr/>
        </p:nvSpPr>
        <p:spPr>
          <a:xfrm>
            <a:off x="1524000" y="2895600"/>
            <a:ext cx="6172200" cy="861774"/>
          </a:xfrm>
          <a:prstGeom prst="rect">
            <a:avLst/>
          </a:prstGeom>
          <a:noFill/>
        </p:spPr>
        <p:txBody>
          <a:bodyPr wrap="square" rtlCol="0">
            <a:spAutoFit/>
          </a:bodyPr>
          <a:lstStyle/>
          <a:p>
            <a:pPr algn="ctr"/>
            <a:r>
              <a:rPr lang="en-US" sz="3600" dirty="0" smtClean="0">
                <a:solidFill>
                  <a:prstClr val="black"/>
                </a:solidFill>
              </a:rPr>
              <a:t>compare</a:t>
            </a:r>
          </a:p>
          <a:p>
            <a:pPr algn="ctr"/>
            <a:r>
              <a:rPr lang="en-US" sz="1400" dirty="0" smtClean="0">
                <a:solidFill>
                  <a:prstClr val="black"/>
                </a:solidFill>
              </a:rPr>
              <a:t>     </a:t>
            </a:r>
          </a:p>
        </p:txBody>
      </p:sp>
    </p:spTree>
    <p:extLst>
      <p:ext uri="{BB962C8B-B14F-4D97-AF65-F5344CB8AC3E}">
        <p14:creationId xmlns:p14="http://schemas.microsoft.com/office/powerpoint/2010/main" val="22969222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1981200"/>
            <a:ext cx="3124200"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solidFill>
                  <a:prstClr val="black"/>
                </a:solidFill>
              </a:rPr>
              <a:t>List 1</a:t>
            </a:r>
            <a:endParaRPr lang="en-US" sz="2400" dirty="0">
              <a:solidFill>
                <a:prstClr val="black"/>
              </a:solidFill>
            </a:endParaRPr>
          </a:p>
        </p:txBody>
      </p:sp>
      <p:sp>
        <p:nvSpPr>
          <p:cNvPr id="7" name="Rectangle 6"/>
          <p:cNvSpPr/>
          <p:nvPr/>
        </p:nvSpPr>
        <p:spPr>
          <a:xfrm>
            <a:off x="5580681" y="1981200"/>
            <a:ext cx="3029919"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solidFill>
                  <a:prstClr val="black"/>
                </a:solidFill>
              </a:rPr>
              <a:t>List 2</a:t>
            </a:r>
            <a:endParaRPr lang="en-US" sz="2400" dirty="0">
              <a:solidFill>
                <a:srgbClr val="000000"/>
              </a:solidFill>
            </a:endParaRPr>
          </a:p>
        </p:txBody>
      </p:sp>
      <p:sp>
        <p:nvSpPr>
          <p:cNvPr id="14" name="TextBox 13"/>
          <p:cNvSpPr txBox="1"/>
          <p:nvPr/>
        </p:nvSpPr>
        <p:spPr>
          <a:xfrm>
            <a:off x="1524000" y="2895600"/>
            <a:ext cx="6172200" cy="2154436"/>
          </a:xfrm>
          <a:prstGeom prst="rect">
            <a:avLst/>
          </a:prstGeom>
          <a:noFill/>
        </p:spPr>
        <p:txBody>
          <a:bodyPr wrap="square" rtlCol="0">
            <a:spAutoFit/>
          </a:bodyPr>
          <a:lstStyle/>
          <a:p>
            <a:pPr algn="ctr"/>
            <a:r>
              <a:rPr lang="en-US" sz="3600" dirty="0" smtClean="0">
                <a:solidFill>
                  <a:prstClr val="black"/>
                </a:solidFill>
              </a:rPr>
              <a:t>compare</a:t>
            </a:r>
          </a:p>
          <a:p>
            <a:pPr algn="ctr"/>
            <a:r>
              <a:rPr lang="en-US" sz="1400" dirty="0" smtClean="0">
                <a:solidFill>
                  <a:prstClr val="black"/>
                </a:solidFill>
              </a:rPr>
              <a:t>     </a:t>
            </a:r>
          </a:p>
          <a:p>
            <a:pPr algn="ctr"/>
            <a:endParaRPr lang="en-US" sz="2400" dirty="0" smtClean="0">
              <a:solidFill>
                <a:prstClr val="black"/>
              </a:solidFill>
            </a:endParaRPr>
          </a:p>
          <a:p>
            <a:pPr algn="ctr"/>
            <a:r>
              <a:rPr lang="en-US" sz="2400" dirty="0" smtClean="0">
                <a:solidFill>
                  <a:prstClr val="black"/>
                </a:solidFill>
              </a:rPr>
              <a:t>And for each med </a:t>
            </a:r>
            <a:r>
              <a:rPr lang="en-US" sz="3600" dirty="0" smtClean="0">
                <a:solidFill>
                  <a:prstClr val="black"/>
                </a:solidFill>
              </a:rPr>
              <a:t/>
            </a:r>
            <a:br>
              <a:rPr lang="en-US" sz="3600" dirty="0" smtClean="0">
                <a:solidFill>
                  <a:prstClr val="black"/>
                </a:solidFill>
              </a:rPr>
            </a:br>
            <a:r>
              <a:rPr lang="en-US" sz="3600" dirty="0" smtClean="0">
                <a:solidFill>
                  <a:prstClr val="black"/>
                </a:solidFill>
              </a:rPr>
              <a:t>keep or not?</a:t>
            </a:r>
            <a:endParaRPr lang="en-US" sz="3600" dirty="0">
              <a:solidFill>
                <a:prstClr val="black"/>
              </a:solidFill>
            </a:endParaRPr>
          </a:p>
        </p:txBody>
      </p:sp>
    </p:spTree>
    <p:extLst>
      <p:ext uri="{BB962C8B-B14F-4D97-AF65-F5344CB8AC3E}">
        <p14:creationId xmlns:p14="http://schemas.microsoft.com/office/powerpoint/2010/main" val="22969222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1981200"/>
            <a:ext cx="3124200"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solidFill>
                  <a:prstClr val="black"/>
                </a:solidFill>
              </a:rPr>
              <a:t>List 1</a:t>
            </a:r>
            <a:endParaRPr lang="en-US" sz="2400" dirty="0">
              <a:solidFill>
                <a:prstClr val="black"/>
              </a:solidFill>
            </a:endParaRPr>
          </a:p>
        </p:txBody>
      </p:sp>
      <p:sp>
        <p:nvSpPr>
          <p:cNvPr id="7" name="Rectangle 6"/>
          <p:cNvSpPr/>
          <p:nvPr/>
        </p:nvSpPr>
        <p:spPr>
          <a:xfrm>
            <a:off x="5580681" y="1981200"/>
            <a:ext cx="3029919"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solidFill>
                  <a:prstClr val="black"/>
                </a:solidFill>
              </a:rPr>
              <a:t>List 2</a:t>
            </a:r>
            <a:endParaRPr lang="en-US" sz="2400" dirty="0">
              <a:solidFill>
                <a:srgbClr val="000000"/>
              </a:solidFill>
            </a:endParaRPr>
          </a:p>
        </p:txBody>
      </p:sp>
      <p:sp>
        <p:nvSpPr>
          <p:cNvPr id="8" name="Rectangle 7"/>
          <p:cNvSpPr/>
          <p:nvPr/>
        </p:nvSpPr>
        <p:spPr>
          <a:xfrm>
            <a:off x="3200400" y="4495800"/>
            <a:ext cx="3200400"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solidFill>
                  <a:prstClr val="black"/>
                </a:solidFill>
              </a:rPr>
              <a:t>Reconciled list</a:t>
            </a:r>
            <a:endParaRPr lang="en-US" sz="2400" dirty="0">
              <a:solidFill>
                <a:srgbClr val="000000"/>
              </a:solidFill>
            </a:endParaRPr>
          </a:p>
        </p:txBody>
      </p:sp>
      <p:cxnSp>
        <p:nvCxnSpPr>
          <p:cNvPr id="10" name="Straight Arrow Connector 9"/>
          <p:cNvCxnSpPr/>
          <p:nvPr/>
        </p:nvCxnSpPr>
        <p:spPr>
          <a:xfrm rot="16200000" flipH="1">
            <a:off x="2055876" y="2973325"/>
            <a:ext cx="1603248" cy="1447800"/>
          </a:xfrm>
          <a:prstGeom prst="straightConnector1">
            <a:avLst/>
          </a:prstGeom>
          <a:ln w="57150" cap="flat" cmpd="sng" algn="ctr">
            <a:solidFill>
              <a:schemeClr val="accent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5400000">
            <a:off x="5751576" y="3014473"/>
            <a:ext cx="1603248" cy="1371600"/>
          </a:xfrm>
          <a:prstGeom prst="straightConnector1">
            <a:avLst/>
          </a:prstGeom>
          <a:ln w="57150" cap="flat" cmpd="sng" algn="ctr">
            <a:solidFill>
              <a:schemeClr val="accent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69222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1981200"/>
            <a:ext cx="3124200"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solidFill>
                  <a:prstClr val="black"/>
                </a:solidFill>
              </a:rPr>
              <a:t>List 1</a:t>
            </a:r>
            <a:endParaRPr lang="en-US" sz="2400" dirty="0">
              <a:solidFill>
                <a:prstClr val="black"/>
              </a:solidFill>
            </a:endParaRPr>
          </a:p>
        </p:txBody>
      </p:sp>
      <p:sp>
        <p:nvSpPr>
          <p:cNvPr id="7" name="Rectangle 6"/>
          <p:cNvSpPr/>
          <p:nvPr/>
        </p:nvSpPr>
        <p:spPr>
          <a:xfrm>
            <a:off x="5580681" y="1981200"/>
            <a:ext cx="3029919"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solidFill>
                  <a:prstClr val="black"/>
                </a:solidFill>
              </a:rPr>
              <a:t>List 2</a:t>
            </a:r>
            <a:endParaRPr lang="en-US" sz="2400" dirty="0">
              <a:solidFill>
                <a:srgbClr val="000000"/>
              </a:solidFill>
            </a:endParaRPr>
          </a:p>
        </p:txBody>
      </p:sp>
      <p:sp>
        <p:nvSpPr>
          <p:cNvPr id="8" name="Rectangle 7"/>
          <p:cNvSpPr/>
          <p:nvPr/>
        </p:nvSpPr>
        <p:spPr>
          <a:xfrm>
            <a:off x="3200400" y="4495800"/>
            <a:ext cx="3200400"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smtClean="0">
                <a:solidFill>
                  <a:prstClr val="black"/>
                </a:solidFill>
              </a:rPr>
              <a:t>Reconciled list</a:t>
            </a:r>
            <a:endParaRPr lang="en-US" sz="2400" dirty="0">
              <a:solidFill>
                <a:srgbClr val="000000"/>
              </a:solidFill>
            </a:endParaRPr>
          </a:p>
        </p:txBody>
      </p:sp>
      <p:cxnSp>
        <p:nvCxnSpPr>
          <p:cNvPr id="10" name="Straight Arrow Connector 9"/>
          <p:cNvCxnSpPr/>
          <p:nvPr/>
        </p:nvCxnSpPr>
        <p:spPr>
          <a:xfrm rot="16200000" flipH="1">
            <a:off x="2055876" y="2973325"/>
            <a:ext cx="1603248" cy="1447800"/>
          </a:xfrm>
          <a:prstGeom prst="straightConnector1">
            <a:avLst/>
          </a:prstGeom>
          <a:ln w="57150" cap="flat" cmpd="sng" algn="ctr">
            <a:solidFill>
              <a:schemeClr val="accent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5400000">
            <a:off x="5751576" y="3014473"/>
            <a:ext cx="1603248" cy="1371600"/>
          </a:xfrm>
          <a:prstGeom prst="straightConnector1">
            <a:avLst/>
          </a:prstGeom>
          <a:ln w="57150" cap="flat" cmpd="sng" algn="ctr">
            <a:solidFill>
              <a:schemeClr val="accent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2"/>
          <a:stretch>
            <a:fillRect/>
          </a:stretch>
        </p:blipFill>
        <p:spPr>
          <a:xfrm>
            <a:off x="4724400" y="5314950"/>
            <a:ext cx="2484288" cy="1238250"/>
          </a:xfrm>
          <a:prstGeom prst="rect">
            <a:avLst/>
          </a:prstGeom>
        </p:spPr>
      </p:pic>
      <p:sp>
        <p:nvSpPr>
          <p:cNvPr id="18" name="Rectangle 17"/>
          <p:cNvSpPr/>
          <p:nvPr/>
        </p:nvSpPr>
        <p:spPr>
          <a:xfrm>
            <a:off x="7315200" y="6260068"/>
            <a:ext cx="871866" cy="369332"/>
          </a:xfrm>
          <a:prstGeom prst="rect">
            <a:avLst/>
          </a:prstGeom>
        </p:spPr>
        <p:txBody>
          <a:bodyPr wrap="none">
            <a:spAutoFit/>
          </a:bodyPr>
          <a:lstStyle/>
          <a:p>
            <a:r>
              <a:rPr lang="en-US" dirty="0" smtClean="0">
                <a:solidFill>
                  <a:prstClr val="black"/>
                </a:solidFill>
              </a:rPr>
              <a:t>Signoff</a:t>
            </a:r>
            <a:endParaRPr lang="en-US" dirty="0"/>
          </a:p>
        </p:txBody>
      </p:sp>
    </p:spTree>
    <p:extLst>
      <p:ext uri="{BB962C8B-B14F-4D97-AF65-F5344CB8AC3E}">
        <p14:creationId xmlns:p14="http://schemas.microsoft.com/office/powerpoint/2010/main" val="2296922219"/>
      </p:ext>
    </p:extLst>
  </p:cSld>
  <p:clrMapOvr>
    <a:masterClrMapping/>
  </p:clrMapOvr>
  <p:timing>
    <p:tnLst>
      <p:par>
        <p:cTn id="1" dur="indefinite" restart="never" nodeType="tmRoot"/>
      </p:par>
    </p:tnLst>
  </p:timing>
</p:sld>
</file>

<file path=ppt/theme/theme1.xml><?xml version="1.0" encoding="utf-8"?>
<a:theme xmlns:a="http://schemas.openxmlformats.org/drawingml/2006/main" name="modern_hci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rek">
      <a:majorFont>
        <a:latin typeface="Franklin Gothic Medium"/>
        <a:ea typeface=""/>
        <a:cs typeface=""/>
        <a:font script="Jpan" typeface="ヒラギノ角ゴ Pro W6"/>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ＭＳ Ｐゴシック"/>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lumMod val="85000"/>
              <a:lumOff val="15000"/>
            </a:schemeClr>
          </a:solidFill>
          <a:tailEnd type="triangle" w="lg" len="lg"/>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w="38100" cap="flat" cmpd="sng" algn="ctr">
          <a:solidFill>
            <a:schemeClr val="accent6">
              <a:shade val="95000"/>
              <a:satMod val="105000"/>
            </a:schemeClr>
          </a:solidFill>
          <a:prstDash val="solid"/>
          <a:round/>
          <a:headEnd type="none" w="med" len="med"/>
          <a:tailEnd type="none" w="med" len="med"/>
        </a:ln>
      </a:spPr>
      <a:bodyPr/>
      <a:lstStyle/>
      <a:style>
        <a:lnRef idx="1">
          <a:schemeClr val="accent6"/>
        </a:lnRef>
        <a:fillRef idx="0">
          <a:schemeClr val="accent6"/>
        </a:fillRef>
        <a:effectRef idx="0">
          <a:schemeClr val="accent6"/>
        </a:effectRef>
        <a:fontRef idx="minor">
          <a:schemeClr val="tx1"/>
        </a:fontRef>
      </a:style>
    </a:lnDef>
    <a:txDef>
      <a:spPr>
        <a:noFill/>
      </a:spPr>
      <a:bodyPr wrap="none" rtlCol="0">
        <a:spAutoFit/>
      </a:bodyPr>
      <a:lstStyle>
        <a:defPPr>
          <a:defRPr dirty="0" smtClean="0">
            <a:latin typeface="FoundrySterling-Medium"/>
            <a:cs typeface="FoundrySterling-Medium"/>
          </a:defRPr>
        </a:defPPr>
      </a:lstStyle>
    </a:txDef>
  </a:objectDefaults>
  <a:extraClrSchemeLst/>
</a:theme>
</file>

<file path=ppt/theme/theme2.xml><?xml version="1.0" encoding="utf-8"?>
<a:theme xmlns:a="http://schemas.openxmlformats.org/drawingml/2006/main" name="1_modern_hci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rek">
      <a:majorFont>
        <a:latin typeface="Franklin Gothic Medium"/>
        <a:ea typeface=""/>
        <a:cs typeface=""/>
        <a:font script="Jpan" typeface="ヒラギノ角ゴ Pro W6"/>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ＭＳ Ｐゴシック"/>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lumMod val="85000"/>
              <a:lumOff val="15000"/>
            </a:schemeClr>
          </a:solidFill>
          <a:tailEnd type="triangle" w="lg" len="lg"/>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w="38100" cap="flat" cmpd="sng" algn="ctr">
          <a:solidFill>
            <a:schemeClr val="accent6">
              <a:shade val="95000"/>
              <a:satMod val="105000"/>
            </a:schemeClr>
          </a:solidFill>
          <a:prstDash val="solid"/>
          <a:round/>
          <a:headEnd type="none" w="med" len="med"/>
          <a:tailEnd type="none" w="med" len="med"/>
        </a:ln>
      </a:spPr>
      <a:bodyPr/>
      <a:lstStyle/>
      <a:style>
        <a:lnRef idx="1">
          <a:schemeClr val="accent6"/>
        </a:lnRef>
        <a:fillRef idx="0">
          <a:schemeClr val="accent6"/>
        </a:fillRef>
        <a:effectRef idx="0">
          <a:schemeClr val="accent6"/>
        </a:effectRef>
        <a:fontRef idx="minor">
          <a:schemeClr val="tx1"/>
        </a:fontRef>
      </a:style>
    </a:lnDef>
    <a:txDef>
      <a:spPr>
        <a:noFill/>
      </a:spPr>
      <a:bodyPr wrap="none" rtlCol="0">
        <a:spAutoFit/>
      </a:bodyPr>
      <a:lstStyle>
        <a:defPPr>
          <a:defRPr dirty="0" smtClean="0">
            <a:latin typeface="FoundrySterling-Medium"/>
            <a:cs typeface="FoundrySterling-Medium"/>
          </a:defRPr>
        </a:defPPr>
      </a:lstStyle>
    </a:txDef>
  </a:objectDefaults>
  <a:extraClrSchemeLst/>
</a:theme>
</file>

<file path=ppt/theme/theme3.xml><?xml version="1.0" encoding="utf-8"?>
<a:theme xmlns:a="http://schemas.openxmlformats.org/drawingml/2006/main" name="2_modern_hci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rek">
      <a:majorFont>
        <a:latin typeface="Franklin Gothic Medium"/>
        <a:ea typeface=""/>
        <a:cs typeface=""/>
        <a:font script="Jpan" typeface="ヒラギノ角ゴ Pro W6"/>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ＭＳ Ｐゴシック"/>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lumMod val="85000"/>
              <a:lumOff val="15000"/>
            </a:schemeClr>
          </a:solidFill>
          <a:tailEnd type="triangle" w="lg" len="lg"/>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w="38100" cap="flat" cmpd="sng" algn="ctr">
          <a:solidFill>
            <a:schemeClr val="accent6">
              <a:shade val="95000"/>
              <a:satMod val="105000"/>
            </a:schemeClr>
          </a:solidFill>
          <a:prstDash val="solid"/>
          <a:round/>
          <a:headEnd type="none" w="med" len="med"/>
          <a:tailEnd type="none" w="med" len="med"/>
        </a:ln>
      </a:spPr>
      <a:bodyPr/>
      <a:lstStyle/>
      <a:style>
        <a:lnRef idx="1">
          <a:schemeClr val="accent6"/>
        </a:lnRef>
        <a:fillRef idx="0">
          <a:schemeClr val="accent6"/>
        </a:fillRef>
        <a:effectRef idx="0">
          <a:schemeClr val="accent6"/>
        </a:effectRef>
        <a:fontRef idx="minor">
          <a:schemeClr val="tx1"/>
        </a:fontRef>
      </a:style>
    </a:lnDef>
    <a:txDef>
      <a:spPr>
        <a:noFill/>
      </a:spPr>
      <a:bodyPr wrap="none" rtlCol="0">
        <a:spAutoFit/>
      </a:bodyPr>
      <a:lstStyle>
        <a:defPPr>
          <a:defRPr dirty="0" smtClean="0">
            <a:latin typeface="FoundrySterling-Medium"/>
            <a:cs typeface="FoundrySterling-Medium"/>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modern_hcil.potx</Template>
  <TotalTime>18485</TotalTime>
  <Words>881</Words>
  <Application>Microsoft Office PowerPoint</Application>
  <PresentationFormat>On-screen Show (4:3)</PresentationFormat>
  <Paragraphs>191</Paragraphs>
  <Slides>43</Slides>
  <Notes>8</Notes>
  <HiddenSlides>0</HiddenSlides>
  <MMClips>2</MMClips>
  <ScaleCrop>false</ScaleCrop>
  <HeadingPairs>
    <vt:vector size="4" baseType="variant">
      <vt:variant>
        <vt:lpstr>Theme</vt:lpstr>
      </vt:variant>
      <vt:variant>
        <vt:i4>3</vt:i4>
      </vt:variant>
      <vt:variant>
        <vt:lpstr>Slide Titles</vt:lpstr>
      </vt:variant>
      <vt:variant>
        <vt:i4>43</vt:i4>
      </vt:variant>
    </vt:vector>
  </HeadingPairs>
  <TitlesOfParts>
    <vt:vector size="46" baseType="lpstr">
      <vt:lpstr>modern_hcil</vt:lpstr>
      <vt:lpstr>1_modern_hcil</vt:lpstr>
      <vt:lpstr>2_modern_hcil</vt:lpstr>
      <vt:lpstr>PowerPoint Presentation</vt:lpstr>
      <vt:lpstr>PowerPoint Presentation</vt:lpstr>
      <vt:lpstr>~ Original Motivation ~ Medication Reconciliation</vt:lpstr>
      <vt:lpstr>~ Original Motivation ~ Medication Reconciliation</vt:lpstr>
      <vt:lpstr>PowerPoint Presentation</vt:lpstr>
      <vt:lpstr>PowerPoint Presentation</vt:lpstr>
      <vt:lpstr>PowerPoint Presentation</vt:lpstr>
      <vt:lpstr>PowerPoint Presentation</vt:lpstr>
      <vt:lpstr>PowerPoint Presentation</vt:lpstr>
      <vt:lpstr>~ Many Situations ~ e.g.  today (interview) vs. last visit (EHR)  my EHR vs. Pharmacy system  EHR1 vs. EHR2    During Transitions of Care  e.g. Hospital to Home        </vt:lpstr>
      <vt:lpstr>Example Scenario :  Hospital Discharge</vt:lpstr>
      <vt:lpstr>Example Scenario :  Hospital Discharge</vt:lpstr>
      <vt:lpstr>Example Scenario :  Hospital Discharge</vt:lpstr>
      <vt:lpstr>Example Scenario :  Hospital Discharge</vt:lpstr>
      <vt:lpstr>Example Scenario :  Hospital Discharge</vt:lpstr>
      <vt:lpstr>Example Scenario :  Hospital Discharge</vt:lpstr>
      <vt:lpstr>Example Scenario :  Hospital Discharge</vt:lpstr>
      <vt:lpstr>PowerPoint Presentation</vt:lpstr>
      <vt:lpstr>Twinlist  spatial layout and multi-step animation       to show similarities and differences and to prepare the reconciled list     </vt:lpstr>
      <vt:lpstr>PowerPoint Presentation</vt:lpstr>
      <vt:lpstr>Very well received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Does animation help participants                             learn on their own?</vt:lpstr>
      <vt:lpstr>PowerPoint Presentation</vt:lpstr>
      <vt:lpstr>PowerPoint Presentation</vt:lpstr>
      <vt:lpstr>Does animation slow task completion? </vt:lpstr>
      <vt:lpstr>Preferences?</vt:lpstr>
      <vt:lpstr>PowerPoint Presentation</vt:lpstr>
      <vt:lpstr>PowerPoint Presentation</vt:lpstr>
      <vt:lpstr>PowerPoint Presentation</vt:lpstr>
      <vt:lpstr> Product Comparison</vt:lpstr>
      <vt:lpstr>ManyLists</vt:lpstr>
      <vt:lpstr>ManyLists</vt:lpstr>
      <vt:lpstr>Conclusions  - Consider using spatial layout for comparison - Multi-step animations can help users learn   plaisant@cs.umd.edu </vt:lpstr>
      <vt:lpstr>Extra </vt:lpstr>
      <vt:lpstr>PowerPoint Presentation</vt:lpstr>
    </vt:vector>
  </TitlesOfParts>
  <Company>University of Maryland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Interactive Exploration  of Event Sequences in Temporal Categorical Data</dc:title>
  <dc:creator>Krist Wongsuphasawat</dc:creator>
  <cp:lastModifiedBy>charley lewittes</cp:lastModifiedBy>
  <cp:revision>251</cp:revision>
  <cp:lastPrinted>2010-05-31T03:21:43Z</cp:lastPrinted>
  <dcterms:created xsi:type="dcterms:W3CDTF">2012-05-22T02:31:52Z</dcterms:created>
  <dcterms:modified xsi:type="dcterms:W3CDTF">2012-06-05T18:25:07Z</dcterms:modified>
</cp:coreProperties>
</file>